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8" r:id="rId2"/>
    <p:sldMasterId id="2147483925" r:id="rId3"/>
    <p:sldMasterId id="2147483942" r:id="rId4"/>
    <p:sldMasterId id="2147483960" r:id="rId5"/>
    <p:sldMasterId id="2147483977" r:id="rId6"/>
    <p:sldMasterId id="2147483989" r:id="rId7"/>
  </p:sldMasterIdLst>
  <p:notesMasterIdLst>
    <p:notesMasterId r:id="rId68"/>
  </p:notesMasterIdLst>
  <p:sldIdLst>
    <p:sldId id="396" r:id="rId8"/>
    <p:sldId id="345" r:id="rId9"/>
    <p:sldId id="342" r:id="rId10"/>
    <p:sldId id="343" r:id="rId11"/>
    <p:sldId id="344" r:id="rId12"/>
    <p:sldId id="346" r:id="rId13"/>
    <p:sldId id="347" r:id="rId14"/>
    <p:sldId id="348" r:id="rId15"/>
    <p:sldId id="349" r:id="rId16"/>
    <p:sldId id="352" r:id="rId17"/>
    <p:sldId id="351" r:id="rId18"/>
    <p:sldId id="391" r:id="rId19"/>
    <p:sldId id="397" r:id="rId20"/>
    <p:sldId id="356" r:id="rId21"/>
    <p:sldId id="357" r:id="rId22"/>
    <p:sldId id="359" r:id="rId23"/>
    <p:sldId id="358" r:id="rId24"/>
    <p:sldId id="361" r:id="rId25"/>
    <p:sldId id="365" r:id="rId26"/>
    <p:sldId id="401" r:id="rId27"/>
    <p:sldId id="354" r:id="rId28"/>
    <p:sldId id="353" r:id="rId29"/>
    <p:sldId id="408" r:id="rId30"/>
    <p:sldId id="366" r:id="rId31"/>
    <p:sldId id="368" r:id="rId32"/>
    <p:sldId id="392" r:id="rId33"/>
    <p:sldId id="355" r:id="rId34"/>
    <p:sldId id="263" r:id="rId35"/>
    <p:sldId id="264" r:id="rId36"/>
    <p:sldId id="265" r:id="rId37"/>
    <p:sldId id="266" r:id="rId38"/>
    <p:sldId id="267" r:id="rId39"/>
    <p:sldId id="268" r:id="rId40"/>
    <p:sldId id="269" r:id="rId41"/>
    <p:sldId id="271" r:id="rId42"/>
    <p:sldId id="272" r:id="rId43"/>
    <p:sldId id="273" r:id="rId44"/>
    <p:sldId id="369" r:id="rId45"/>
    <p:sldId id="274" r:id="rId46"/>
    <p:sldId id="402" r:id="rId47"/>
    <p:sldId id="403" r:id="rId48"/>
    <p:sldId id="400" r:id="rId49"/>
    <p:sldId id="370" r:id="rId50"/>
    <p:sldId id="377" r:id="rId51"/>
    <p:sldId id="379" r:id="rId52"/>
    <p:sldId id="388" r:id="rId53"/>
    <p:sldId id="383" r:id="rId54"/>
    <p:sldId id="384" r:id="rId55"/>
    <p:sldId id="385" r:id="rId56"/>
    <p:sldId id="375" r:id="rId57"/>
    <p:sldId id="376" r:id="rId58"/>
    <p:sldId id="373" r:id="rId59"/>
    <p:sldId id="374" r:id="rId60"/>
    <p:sldId id="380" r:id="rId61"/>
    <p:sldId id="386" r:id="rId62"/>
    <p:sldId id="387" r:id="rId63"/>
    <p:sldId id="381" r:id="rId64"/>
    <p:sldId id="382" r:id="rId65"/>
    <p:sldId id="409" r:id="rId66"/>
    <p:sldId id="40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91" d="100"/>
          <a:sy n="91" d="100"/>
        </p:scale>
        <p:origin x="39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EB1ED-9332-4FFA-B97B-61B4667BB9A2}" type="datetimeFigureOut">
              <a:rPr lang="en-US" smtClean="0"/>
              <a:t>7/25/2019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AE94B-7AB9-4BC0-AC57-C8F9CC158434}" type="slidenum">
              <a:rPr lang="en-US" smtClean="0"/>
              <a:t>‹#›</a:t>
            </a:fld>
            <a:endParaRPr lang="en-US"/>
          </a:p>
        </p:txBody>
      </p:sp>
    </p:spTree>
    <p:extLst>
      <p:ext uri="{BB962C8B-B14F-4D97-AF65-F5344CB8AC3E}">
        <p14:creationId xmlns:p14="http://schemas.microsoft.com/office/powerpoint/2010/main" val="423315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25886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07685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44032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2403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57561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43214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14423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198898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6782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802883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63934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11049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103343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9779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198DA-2534-462B-95BE-4D086A4F5DE4}"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386293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198DA-2534-462B-95BE-4D086A4F5DE4}"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293350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198DA-2534-462B-95BE-4D086A4F5DE4}"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292644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589649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631969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409878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931941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97611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071012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90201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228664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552199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8198DA-2534-462B-95BE-4D086A4F5DE4}"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493521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8198DA-2534-462B-95BE-4D086A4F5DE4}"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095693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198DA-2534-462B-95BE-4D086A4F5DE4}"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520295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165230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505846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9305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211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149355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927443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1923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887055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832710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77029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FA88B50-3940-4EDE-ADBF-0C85F3CEDD6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898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848091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9795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500470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8198DA-2534-462B-95BE-4D086A4F5DE4}"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88B50-3940-4EDE-ADBF-0C85F3CEDD6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58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8198DA-2534-462B-95BE-4D086A4F5DE4}"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114973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8198DA-2534-462B-95BE-4D086A4F5DE4}"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88B50-3940-4EDE-ADBF-0C85F3CEDD6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55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198DA-2534-462B-95BE-4D086A4F5DE4}"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6392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5599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908243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004031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4841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828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092547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372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66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045833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069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439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724960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786728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1894905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076426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8198DA-2534-462B-95BE-4D086A4F5DE4}"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584893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8198DA-2534-462B-95BE-4D086A4F5DE4}"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9645027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198DA-2534-462B-95BE-4D086A4F5DE4}"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147398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39944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14163733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428032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893828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0918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096904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3656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6202530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1586382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40388637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37716245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198DA-2534-462B-95BE-4D086A4F5DE4}"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198DA-2534-462B-95BE-4D086A4F5DE4}"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198DA-2534-462B-95BE-4D086A4F5DE4}"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08198DA-2534-462B-95BE-4D086A4F5DE4}" type="datetimeFigureOut">
              <a:rPr lang="en-US" smtClean="0"/>
              <a:t>7/25/2019</a:t>
            </a:fld>
            <a:endParaRPr lang="en-US"/>
          </a:p>
        </p:txBody>
      </p:sp>
      <p:sp>
        <p:nvSpPr>
          <p:cNvPr id="9" name="Slide Number Placeholder 8"/>
          <p:cNvSpPr>
            <a:spLocks noGrp="1"/>
          </p:cNvSpPr>
          <p:nvPr>
            <p:ph type="sldNum" sz="quarter" idx="11"/>
          </p:nvPr>
        </p:nvSpPr>
        <p:spPr/>
        <p:txBody>
          <a:bodyPr/>
          <a:lstStyle/>
          <a:p>
            <a:fld id="{5FA88B50-3940-4EDE-ADBF-0C85F3CEDD6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5FA88B50-3940-4EDE-ADBF-0C85F3CEDD63}" type="slidenum">
              <a:rPr lang="en-US" smtClean="0"/>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extLst>
      <p:ext uri="{BB962C8B-B14F-4D97-AF65-F5344CB8AC3E}">
        <p14:creationId xmlns:p14="http://schemas.microsoft.com/office/powerpoint/2010/main" val="28908846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8198DA-2534-462B-95BE-4D086A4F5DE4}"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198DA-2534-462B-95BE-4D086A4F5DE4}"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08198DA-2534-462B-95BE-4D086A4F5DE4}"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E08198DA-2534-462B-95BE-4D086A4F5DE4}" type="datetimeFigureOut">
              <a:rPr lang="en-US" smtClean="0"/>
              <a:t>7/25/2019</a:t>
            </a:fld>
            <a:endParaRPr lang="en-US"/>
          </a:p>
        </p:txBody>
      </p:sp>
      <p:sp>
        <p:nvSpPr>
          <p:cNvPr id="7" name="Slide Number Placeholder 6"/>
          <p:cNvSpPr>
            <a:spLocks noGrp="1"/>
          </p:cNvSpPr>
          <p:nvPr>
            <p:ph type="sldNum" sz="quarter" idx="12"/>
          </p:nvPr>
        </p:nvSpPr>
        <p:spPr/>
        <p:txBody>
          <a:bodyPr/>
          <a:lstStyle/>
          <a:p>
            <a:fld id="{5FA88B50-3940-4EDE-ADBF-0C85F3CEDD63}"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198DA-2534-462B-95BE-4D086A4F5DE4}"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88B50-3940-4EDE-ADBF-0C85F3CEDD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9.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8.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6.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7.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8198DA-2534-462B-95BE-4D086A4F5DE4}" type="datetimeFigureOut">
              <a:rPr lang="en-US" smtClean="0"/>
              <a:t>7/25/2019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FA88B50-3940-4EDE-ADBF-0C85F3CEDD63}" type="slidenum">
              <a:rPr lang="en-US" smtClean="0"/>
              <a:t>‹#›</a:t>
            </a:fld>
            <a:endParaRPr lang="en-US"/>
          </a:p>
        </p:txBody>
      </p:sp>
    </p:spTree>
    <p:extLst>
      <p:ext uri="{BB962C8B-B14F-4D97-AF65-F5344CB8AC3E}">
        <p14:creationId xmlns:p14="http://schemas.microsoft.com/office/powerpoint/2010/main" val="257750356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198DA-2534-462B-95BE-4D086A4F5DE4}" type="datetimeFigureOut">
              <a:rPr lang="en-US" smtClean="0"/>
              <a:t>7/25/2019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88B50-3940-4EDE-ADBF-0C85F3CEDD63}" type="slidenum">
              <a:rPr lang="en-US" smtClean="0"/>
              <a:t>‹#›</a:t>
            </a:fld>
            <a:endParaRPr lang="en-US"/>
          </a:p>
        </p:txBody>
      </p:sp>
    </p:spTree>
    <p:extLst>
      <p:ext uri="{BB962C8B-B14F-4D97-AF65-F5344CB8AC3E}">
        <p14:creationId xmlns:p14="http://schemas.microsoft.com/office/powerpoint/2010/main" val="96526764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8198DA-2534-462B-95BE-4D086A4F5DE4}" type="datetimeFigureOut">
              <a:rPr lang="en-US" smtClean="0"/>
              <a:t>7/25/2019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A88B50-3940-4EDE-ADBF-0C85F3CEDD63}" type="slidenum">
              <a:rPr lang="en-US" smtClean="0"/>
              <a:t>‹#›</a:t>
            </a:fld>
            <a:endParaRPr lang="en-US"/>
          </a:p>
        </p:txBody>
      </p:sp>
    </p:spTree>
    <p:extLst>
      <p:ext uri="{BB962C8B-B14F-4D97-AF65-F5344CB8AC3E}">
        <p14:creationId xmlns:p14="http://schemas.microsoft.com/office/powerpoint/2010/main" val="419671966"/>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8198DA-2534-462B-95BE-4D086A4F5DE4}" type="datetimeFigureOut">
              <a:rPr lang="en-US" smtClean="0"/>
              <a:t>7/25/2019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A88B50-3940-4EDE-ADBF-0C85F3CEDD63}" type="slidenum">
              <a:rPr lang="en-US" smtClean="0"/>
              <a:t>‹#›</a:t>
            </a:fld>
            <a:endParaRPr lang="en-US"/>
          </a:p>
        </p:txBody>
      </p:sp>
    </p:spTree>
    <p:extLst>
      <p:ext uri="{BB962C8B-B14F-4D97-AF65-F5344CB8AC3E}">
        <p14:creationId xmlns:p14="http://schemas.microsoft.com/office/powerpoint/2010/main" val="133234342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8198DA-2534-462B-95BE-4D086A4F5DE4}" type="datetimeFigureOut">
              <a:rPr lang="en-US" smtClean="0"/>
              <a:t>7/25/2019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FA88B50-3940-4EDE-ADBF-0C85F3CEDD63}" type="slidenum">
              <a:rPr lang="en-US" smtClean="0"/>
              <a:t>‹#›</a:t>
            </a:fld>
            <a:endParaRPr lang="en-US"/>
          </a:p>
        </p:txBody>
      </p:sp>
    </p:spTree>
    <p:extLst>
      <p:ext uri="{BB962C8B-B14F-4D97-AF65-F5344CB8AC3E}">
        <p14:creationId xmlns:p14="http://schemas.microsoft.com/office/powerpoint/2010/main" val="264004236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FA88B50-3940-4EDE-ADBF-0C85F3CEDD63}"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E08198DA-2534-462B-95BE-4D086A4F5DE4}" type="datetimeFigureOut">
              <a:rPr lang="en-US" smtClean="0"/>
              <a:t>7/25/2019</a:t>
            </a:fld>
            <a:endParaRPr lang="en-US"/>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E08198DA-2534-462B-95BE-4D086A4F5DE4}" type="datetimeFigureOut">
              <a:rPr lang="en-US" smtClean="0"/>
              <a:t>7/25/2019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5FA88B50-3940-4EDE-ADBF-0C85F3CEDD63}"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hyperlink" Target="http://www.dailymotion.com/video/x1ee465_copy-of-simpsons-soviet-union_fun" TargetMode="Externa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L-K19rVDxoM" TargetMode="Externa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0.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hyperlink" Target="http://www.e-laws.gov.on.ca/html/statutes/english/elaws_statutes_90p07_e.htm" TargetMode="External"/><Relationship Id="rId2" Type="http://schemas.openxmlformats.org/officeDocument/2006/relationships/hyperlink" Target="http://www.statcan.gc.ca/start-debut-eng.html" TargetMode="Externa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hyperlink" Target="http://www.cbc.ca/news/business/wage-gap-oxfam-1.3478938" TargetMode="Externa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4.jpeg"/><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9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8" Type="http://schemas.openxmlformats.org/officeDocument/2006/relationships/hyperlink" Target="http://www.britannica.com/EBchecked/topic/513251/Russia" TargetMode="External"/><Relationship Id="rId3" Type="http://schemas.openxmlformats.org/officeDocument/2006/relationships/hyperlink" Target="http://www.britannica.com/EBchecked/topic/193535/Estonia" TargetMode="External"/><Relationship Id="rId7" Type="http://schemas.openxmlformats.org/officeDocument/2006/relationships/hyperlink" Target="http://www.britannica.com/EBchecked/topic/343803/Lithuania" TargetMode="External"/><Relationship Id="rId12" Type="http://schemas.openxmlformats.org/officeDocument/2006/relationships/hyperlink" Target="http://www.britannica.com/EBchecked/topic/621059/Uzbekistan" TargetMode="External"/><Relationship Id="rId2" Type="http://schemas.openxmlformats.org/officeDocument/2006/relationships/hyperlink" Target="http://www.britannica.com/EBchecked/topic/46781/Azerbaijan" TargetMode="External"/><Relationship Id="rId1" Type="http://schemas.openxmlformats.org/officeDocument/2006/relationships/slideLayout" Target="../slideLayouts/slideLayout63.xml"/><Relationship Id="rId6" Type="http://schemas.openxmlformats.org/officeDocument/2006/relationships/hyperlink" Target="http://www.britannica.com/EBchecked/topic/332121/Latvia" TargetMode="External"/><Relationship Id="rId11" Type="http://schemas.openxmlformats.org/officeDocument/2006/relationships/hyperlink" Target="http://www.britannica.com/EBchecked/topic/612921/Ukraine" TargetMode="External"/><Relationship Id="rId5" Type="http://schemas.openxmlformats.org/officeDocument/2006/relationships/hyperlink" Target="http://www.britannica.com/EBchecked/topic/313790/Kazakhstan" TargetMode="External"/><Relationship Id="rId10" Type="http://schemas.openxmlformats.org/officeDocument/2006/relationships/hyperlink" Target="http://www.britannica.com/EBchecked/topic/610152/Turkmenistan" TargetMode="External"/><Relationship Id="rId4" Type="http://schemas.openxmlformats.org/officeDocument/2006/relationships/hyperlink" Target="http://www.britannica.com/EBchecked/topic/230186/Georgia" TargetMode="External"/><Relationship Id="rId9" Type="http://schemas.openxmlformats.org/officeDocument/2006/relationships/hyperlink" Target="http://www.britannica.com/EBchecked/topic/581047/Tajikista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5</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5178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735" y="1754155"/>
            <a:ext cx="4739951" cy="2043404"/>
          </a:xfrm>
        </p:spPr>
        <p:txBody>
          <a:bodyPr>
            <a:noAutofit/>
          </a:bodyPr>
          <a:lstStyle/>
          <a:p>
            <a:pPr algn="ctr"/>
            <a:r>
              <a:rPr lang="en-US" sz="7200" dirty="0" smtClean="0">
                <a:solidFill>
                  <a:srgbClr val="0070C0"/>
                </a:solidFill>
              </a:rPr>
              <a:t>Sputnik #2 “</a:t>
            </a:r>
            <a:r>
              <a:rPr lang="en-US" sz="7200" dirty="0" err="1" smtClean="0">
                <a:solidFill>
                  <a:srgbClr val="0070C0"/>
                </a:solidFill>
              </a:rPr>
              <a:t>Laika</a:t>
            </a:r>
            <a:r>
              <a:rPr lang="en-US" sz="7200" dirty="0" smtClean="0">
                <a:solidFill>
                  <a:srgbClr val="0070C0"/>
                </a:solidFill>
              </a:rPr>
              <a:t>”</a:t>
            </a:r>
            <a:endParaRPr lang="en-US" sz="7200" dirty="0">
              <a:solidFill>
                <a:srgbClr val="0070C0"/>
              </a:solidFill>
            </a:endParaRPr>
          </a:p>
        </p:txBody>
      </p:sp>
      <p:pic>
        <p:nvPicPr>
          <p:cNvPr id="3074" name="Picture 2" descr="http://static.giantbomb.com/uploads/original/10/100102/2678885-4063_o_la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98163" cy="685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841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7512"/>
            <a:ext cx="8596668" cy="1320800"/>
          </a:xfrm>
        </p:spPr>
        <p:txBody>
          <a:bodyPr>
            <a:normAutofit/>
          </a:bodyPr>
          <a:lstStyle/>
          <a:p>
            <a:r>
              <a:rPr lang="en-US" sz="6600" b="1" u="sng" dirty="0" smtClean="0">
                <a:solidFill>
                  <a:srgbClr val="0070C0"/>
                </a:solidFill>
              </a:rPr>
              <a:t>“The Space Race”</a:t>
            </a:r>
            <a:endParaRPr lang="en-US" sz="6600" b="1" u="sng" dirty="0">
              <a:solidFill>
                <a:srgbClr val="0070C0"/>
              </a:solidFill>
            </a:endParaRPr>
          </a:p>
        </p:txBody>
      </p:sp>
      <p:sp>
        <p:nvSpPr>
          <p:cNvPr id="3" name="Content Placeholder 2"/>
          <p:cNvSpPr>
            <a:spLocks noGrp="1"/>
          </p:cNvSpPr>
          <p:nvPr>
            <p:ph idx="1"/>
          </p:nvPr>
        </p:nvSpPr>
        <p:spPr>
          <a:xfrm>
            <a:off x="89192" y="1152885"/>
            <a:ext cx="8171446" cy="5602481"/>
          </a:xfrm>
        </p:spPr>
        <p:txBody>
          <a:bodyPr>
            <a:normAutofit fontScale="92500"/>
          </a:bodyPr>
          <a:lstStyle/>
          <a:p>
            <a:r>
              <a:rPr lang="en-US" sz="3200" dirty="0"/>
              <a:t>On July 16, 1969, U.S. </a:t>
            </a:r>
            <a:r>
              <a:rPr lang="en-US" sz="3200" dirty="0" smtClean="0"/>
              <a:t>astronauts Neil Armstrong, </a:t>
            </a:r>
            <a:r>
              <a:rPr lang="en-US" sz="3200" dirty="0"/>
              <a:t>Edwin Aldrin </a:t>
            </a:r>
            <a:r>
              <a:rPr lang="en-US" sz="3200" dirty="0" smtClean="0"/>
              <a:t>and Michael Collins</a:t>
            </a:r>
            <a:r>
              <a:rPr lang="en-US" sz="3200" dirty="0"/>
              <a:t> set off on the </a:t>
            </a:r>
            <a:r>
              <a:rPr lang="en-US" sz="3200" dirty="0" smtClean="0"/>
              <a:t>Apollo 11</a:t>
            </a:r>
            <a:r>
              <a:rPr lang="en-US" sz="3200" dirty="0"/>
              <a:t> space </a:t>
            </a:r>
            <a:r>
              <a:rPr lang="en-US" sz="3200" dirty="0" smtClean="0"/>
              <a:t>mission. Armstrong </a:t>
            </a:r>
            <a:r>
              <a:rPr lang="en-US" sz="3200" dirty="0"/>
              <a:t>became the first man to walk on the moon’s surface; he famously called the moment “one small step for man, one giant leap for mankind.”</a:t>
            </a:r>
          </a:p>
          <a:p>
            <a:r>
              <a:rPr lang="en-US" sz="3200" dirty="0" smtClean="0"/>
              <a:t>By </a:t>
            </a:r>
            <a:r>
              <a:rPr lang="en-US" sz="3200" dirty="0"/>
              <a:t>landing on the moon, the United States effectively “won” the space race that had begun with Sputnik’s launch in 1957. </a:t>
            </a:r>
            <a:endParaRPr lang="en-US" sz="3200" dirty="0" smtClean="0"/>
          </a:p>
          <a:p>
            <a:r>
              <a:rPr lang="en-US" sz="3200" dirty="0" smtClean="0"/>
              <a:t>But who spent more? At what social cost?</a:t>
            </a:r>
            <a:endParaRPr lang="en-US" sz="3200" dirty="0"/>
          </a:p>
          <a:p>
            <a:endParaRPr lang="en-US" sz="3200" dirty="0"/>
          </a:p>
        </p:txBody>
      </p:sp>
      <p:pic>
        <p:nvPicPr>
          <p:cNvPr id="5122" name="Picture 2" descr="https://historymartinez.files.wordpress.com/2010/10/space-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637" y="0"/>
            <a:ext cx="3931363" cy="313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65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24" y="578498"/>
            <a:ext cx="9330612" cy="6279502"/>
          </a:xfrm>
        </p:spPr>
        <p:txBody>
          <a:bodyPr>
            <a:noAutofit/>
          </a:bodyPr>
          <a:lstStyle/>
          <a:p>
            <a:pPr marL="0" indent="0" algn="ctr">
              <a:buNone/>
            </a:pPr>
            <a:r>
              <a:rPr lang="en-US" sz="9600" dirty="0" smtClean="0">
                <a:solidFill>
                  <a:srgbClr val="FF0000"/>
                </a:solidFill>
              </a:rPr>
              <a:t>TEST: FRIDAY </a:t>
            </a:r>
          </a:p>
          <a:p>
            <a:pPr marL="0" indent="0" algn="ctr">
              <a:buNone/>
            </a:pPr>
            <a:r>
              <a:rPr lang="en-US" sz="9600" dirty="0" smtClean="0">
                <a:solidFill>
                  <a:srgbClr val="FF0000"/>
                </a:solidFill>
              </a:rPr>
              <a:t>July 26th</a:t>
            </a:r>
            <a:endParaRPr lang="en-US" sz="9600" dirty="0">
              <a:solidFill>
                <a:srgbClr val="FF0000"/>
              </a:solidFill>
            </a:endParaRPr>
          </a:p>
        </p:txBody>
      </p:sp>
    </p:spTree>
    <p:extLst>
      <p:ext uri="{BB962C8B-B14F-4D97-AF65-F5344CB8AC3E}">
        <p14:creationId xmlns:p14="http://schemas.microsoft.com/office/powerpoint/2010/main" val="439295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6</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5991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0"/>
            <a:ext cx="7147249" cy="1526107"/>
          </a:xfrm>
        </p:spPr>
        <p:txBody>
          <a:bodyPr>
            <a:normAutofit fontScale="90000"/>
          </a:bodyPr>
          <a:lstStyle/>
          <a:p>
            <a:pPr algn="ctr"/>
            <a:r>
              <a:rPr lang="en-US" sz="4400" b="1" u="sng" dirty="0" smtClean="0"/>
              <a:t>The Politics Behind The Collapse of the USSR  </a:t>
            </a:r>
            <a:br>
              <a:rPr lang="en-US" sz="4400" b="1" u="sng" dirty="0" smtClean="0"/>
            </a:br>
            <a:endParaRPr lang="en-US" sz="4400" b="1" u="sng" dirty="0"/>
          </a:p>
        </p:txBody>
      </p:sp>
      <p:sp>
        <p:nvSpPr>
          <p:cNvPr id="3" name="Content Placeholder 2"/>
          <p:cNvSpPr>
            <a:spLocks noGrp="1"/>
          </p:cNvSpPr>
          <p:nvPr>
            <p:ph idx="1"/>
          </p:nvPr>
        </p:nvSpPr>
        <p:spPr>
          <a:xfrm>
            <a:off x="126828" y="1684727"/>
            <a:ext cx="6656527" cy="5023983"/>
          </a:xfrm>
        </p:spPr>
        <p:txBody>
          <a:bodyPr/>
          <a:lstStyle/>
          <a:p>
            <a:r>
              <a:rPr lang="en-US" sz="3600" dirty="0" smtClean="0"/>
              <a:t>Mikael Gorbachev became leader of the Soviet Union in march 1985.</a:t>
            </a:r>
          </a:p>
          <a:p>
            <a:r>
              <a:rPr lang="en-US" sz="3600" dirty="0" smtClean="0"/>
              <a:t>He immediately set about fixing the economic and social issues of the USSR.</a:t>
            </a:r>
          </a:p>
          <a:p>
            <a:r>
              <a:rPr lang="en-US" sz="3600" dirty="0" smtClean="0"/>
              <a:t>Attempt #1 – Glasnost</a:t>
            </a:r>
          </a:p>
          <a:p>
            <a:r>
              <a:rPr lang="en-US" sz="3600" dirty="0" smtClean="0"/>
              <a:t>Attempt #2 – Perestroika </a:t>
            </a:r>
          </a:p>
          <a:p>
            <a:endParaRPr lang="en-US" dirty="0"/>
          </a:p>
        </p:txBody>
      </p:sp>
      <p:pic>
        <p:nvPicPr>
          <p:cNvPr id="1026" name="Picture 2" descr="http://static.chartleaders.com/profile/98e/mikhail_gorbachev/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188" y="4062477"/>
            <a:ext cx="3691812" cy="27688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ai.typepad.com/.a/6a00d83451af0469e20192ac87954497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355" y="0"/>
            <a:ext cx="3129019" cy="418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456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0"/>
            <a:ext cx="7147249" cy="1526107"/>
          </a:xfrm>
        </p:spPr>
        <p:txBody>
          <a:bodyPr>
            <a:normAutofit fontScale="90000"/>
          </a:bodyPr>
          <a:lstStyle/>
          <a:p>
            <a:pPr algn="ctr"/>
            <a:r>
              <a:rPr lang="en-US" sz="4400" b="1" u="sng" dirty="0" smtClean="0"/>
              <a:t>The Politics Behind The Collapse of the USSR  </a:t>
            </a:r>
            <a:br>
              <a:rPr lang="en-US" sz="4400" b="1" u="sng" dirty="0" smtClean="0"/>
            </a:br>
            <a:endParaRPr lang="en-US" sz="4400" b="1" u="sng" dirty="0"/>
          </a:p>
        </p:txBody>
      </p:sp>
      <p:sp>
        <p:nvSpPr>
          <p:cNvPr id="3" name="Content Placeholder 2"/>
          <p:cNvSpPr>
            <a:spLocks noGrp="1"/>
          </p:cNvSpPr>
          <p:nvPr>
            <p:ph idx="1"/>
          </p:nvPr>
        </p:nvSpPr>
        <p:spPr>
          <a:xfrm>
            <a:off x="126828" y="1684727"/>
            <a:ext cx="6656527" cy="5023983"/>
          </a:xfrm>
        </p:spPr>
        <p:txBody>
          <a:bodyPr>
            <a:normAutofit fontScale="92500"/>
          </a:bodyPr>
          <a:lstStyle/>
          <a:p>
            <a:pPr marL="0" indent="0">
              <a:buNone/>
            </a:pPr>
            <a:r>
              <a:rPr lang="en-US" sz="4000" b="1" dirty="0" smtClean="0">
                <a:solidFill>
                  <a:srgbClr val="FF0000"/>
                </a:solidFill>
              </a:rPr>
              <a:t>Attempt #1 – Glasnost. </a:t>
            </a:r>
            <a:r>
              <a:rPr lang="en-US" sz="4000" dirty="0" smtClean="0">
                <a:solidFill>
                  <a:schemeClr val="tx1"/>
                </a:solidFill>
              </a:rPr>
              <a:t>Literally “Openness.”  In other words people can express their opinions without fearing jail.</a:t>
            </a:r>
          </a:p>
          <a:p>
            <a:pPr marL="0" indent="0">
              <a:buNone/>
            </a:pPr>
            <a:r>
              <a:rPr lang="en-US" sz="4000" b="1" dirty="0" smtClean="0">
                <a:solidFill>
                  <a:srgbClr val="FF0000"/>
                </a:solidFill>
              </a:rPr>
              <a:t>Attempt #2 – Perestroika </a:t>
            </a:r>
          </a:p>
          <a:p>
            <a:pPr marL="0" indent="0">
              <a:buNone/>
            </a:pPr>
            <a:r>
              <a:rPr lang="en-US" sz="4000" dirty="0" smtClean="0">
                <a:solidFill>
                  <a:schemeClr val="tx1"/>
                </a:solidFill>
              </a:rPr>
              <a:t>Literally “Restructuring.” Economic and Social Reform. </a:t>
            </a:r>
          </a:p>
          <a:p>
            <a:endParaRPr lang="en-US" dirty="0"/>
          </a:p>
        </p:txBody>
      </p:sp>
      <p:pic>
        <p:nvPicPr>
          <p:cNvPr id="1026" name="Picture 2" descr="http://static.chartleaders.com/profile/98e/mikhail_gorbachev/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188" y="4062477"/>
            <a:ext cx="3691812" cy="27688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ai.typepad.com/.a/6a00d83451af0469e20192ac87954497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355" y="0"/>
            <a:ext cx="3129019" cy="418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676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67" y="0"/>
            <a:ext cx="11364686" cy="1526107"/>
          </a:xfrm>
        </p:spPr>
        <p:txBody>
          <a:bodyPr>
            <a:normAutofit fontScale="90000"/>
          </a:bodyPr>
          <a:lstStyle/>
          <a:p>
            <a:pPr algn="ctr"/>
            <a:r>
              <a:rPr lang="en-US" sz="4400" b="1" u="sng" dirty="0" smtClean="0"/>
              <a:t>The Politics Behind The Collapse of the USSR  </a:t>
            </a:r>
            <a:br>
              <a:rPr lang="en-US" sz="4400" b="1" u="sng" dirty="0" smtClean="0"/>
            </a:br>
            <a:endParaRPr lang="en-US" sz="4400" b="1" u="sng" dirty="0"/>
          </a:p>
        </p:txBody>
      </p:sp>
      <p:sp>
        <p:nvSpPr>
          <p:cNvPr id="3" name="Content Placeholder 2"/>
          <p:cNvSpPr>
            <a:spLocks noGrp="1"/>
          </p:cNvSpPr>
          <p:nvPr>
            <p:ph idx="1"/>
          </p:nvPr>
        </p:nvSpPr>
        <p:spPr>
          <a:xfrm>
            <a:off x="164150" y="763053"/>
            <a:ext cx="3987972" cy="5253135"/>
          </a:xfrm>
        </p:spPr>
        <p:txBody>
          <a:bodyPr>
            <a:noAutofit/>
          </a:bodyPr>
          <a:lstStyle/>
          <a:p>
            <a:pPr marL="0" indent="0">
              <a:buNone/>
            </a:pPr>
            <a:r>
              <a:rPr lang="en-US" sz="3600" dirty="0" smtClean="0"/>
              <a:t>- Protest and revolution spread in the satellite states: Poland, Ukraine, Bulgaria,  Czechoslovakia, East Germany, Romania, Yugoslavia broke away from Communism. </a:t>
            </a:r>
            <a:endParaRPr lang="en-US" sz="3600" dirty="0"/>
          </a:p>
        </p:txBody>
      </p:sp>
      <p:pic>
        <p:nvPicPr>
          <p:cNvPr id="4098" name="Picture 2" descr="http://www.fatimamovement.com/images/img-albert-pike-three-world-wars/communist-bl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122" y="671804"/>
            <a:ext cx="7688425" cy="648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9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0"/>
            <a:ext cx="7147249" cy="1526107"/>
          </a:xfrm>
        </p:spPr>
        <p:txBody>
          <a:bodyPr>
            <a:normAutofit fontScale="90000"/>
          </a:bodyPr>
          <a:lstStyle/>
          <a:p>
            <a:pPr algn="ctr"/>
            <a:r>
              <a:rPr lang="en-US" sz="4400" b="1" u="sng" dirty="0" smtClean="0"/>
              <a:t>The Politics Behind The Collapse of the USSR  </a:t>
            </a:r>
            <a:br>
              <a:rPr lang="en-US" sz="4400" b="1" u="sng" dirty="0" smtClean="0"/>
            </a:br>
            <a:endParaRPr lang="en-US" sz="4400" b="1" u="sng" dirty="0"/>
          </a:p>
        </p:txBody>
      </p:sp>
      <p:sp>
        <p:nvSpPr>
          <p:cNvPr id="3" name="Content Placeholder 2"/>
          <p:cNvSpPr>
            <a:spLocks noGrp="1"/>
          </p:cNvSpPr>
          <p:nvPr>
            <p:ph idx="1"/>
          </p:nvPr>
        </p:nvSpPr>
        <p:spPr>
          <a:xfrm>
            <a:off x="126828" y="1604865"/>
            <a:ext cx="7039082" cy="5253135"/>
          </a:xfrm>
        </p:spPr>
        <p:txBody>
          <a:bodyPr>
            <a:normAutofit fontScale="92500" lnSpcReduction="10000"/>
          </a:bodyPr>
          <a:lstStyle/>
          <a:p>
            <a:r>
              <a:rPr lang="en-US" sz="4000" b="1" dirty="0" smtClean="0">
                <a:solidFill>
                  <a:schemeClr val="tx1"/>
                </a:solidFill>
              </a:rPr>
              <a:t>1990 Nobel Peace Prize Winner?</a:t>
            </a:r>
          </a:p>
          <a:p>
            <a:r>
              <a:rPr lang="en-US" sz="4000" b="1" dirty="0" smtClean="0">
                <a:solidFill>
                  <a:schemeClr val="tx1"/>
                </a:solidFill>
              </a:rPr>
              <a:t>Gorbachev wanted to Reform the USSR not collapse it. However his “Reforms” occurred to rapidly. Once the people tasted freedom they jumped on board a Revolution</a:t>
            </a:r>
          </a:p>
          <a:p>
            <a:pPr marL="0" indent="0">
              <a:buNone/>
            </a:pPr>
            <a:endParaRPr lang="en-US" dirty="0"/>
          </a:p>
        </p:txBody>
      </p:sp>
      <p:pic>
        <p:nvPicPr>
          <p:cNvPr id="2050" name="Picture 2" descr="http://mediad.publicbroadcasting.net/p/kalw/files/201310/Mikhail_Gorbachev_nobel_prize_1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242" y="1054358"/>
            <a:ext cx="4954758" cy="452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56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0"/>
            <a:ext cx="7147249" cy="1526107"/>
          </a:xfrm>
        </p:spPr>
        <p:txBody>
          <a:bodyPr>
            <a:normAutofit fontScale="90000"/>
          </a:bodyPr>
          <a:lstStyle/>
          <a:p>
            <a:pPr algn="ctr"/>
            <a:r>
              <a:rPr lang="en-US" sz="4400" b="1" u="sng" dirty="0" smtClean="0"/>
              <a:t>The Politics Behind The Collapse of the USSR  </a:t>
            </a:r>
            <a:br>
              <a:rPr lang="en-US" sz="4400" b="1" u="sng" dirty="0" smtClean="0"/>
            </a:br>
            <a:endParaRPr lang="en-US" sz="4400" b="1" u="sng" dirty="0"/>
          </a:p>
        </p:txBody>
      </p:sp>
      <p:sp>
        <p:nvSpPr>
          <p:cNvPr id="3" name="Content Placeholder 2"/>
          <p:cNvSpPr>
            <a:spLocks noGrp="1"/>
          </p:cNvSpPr>
          <p:nvPr>
            <p:ph idx="1"/>
          </p:nvPr>
        </p:nvSpPr>
        <p:spPr>
          <a:xfrm>
            <a:off x="126828" y="1604865"/>
            <a:ext cx="7039082" cy="5253135"/>
          </a:xfrm>
        </p:spPr>
        <p:txBody>
          <a:bodyPr>
            <a:normAutofit/>
          </a:bodyPr>
          <a:lstStyle/>
          <a:p>
            <a:r>
              <a:rPr lang="en-US" sz="4800" b="1" dirty="0" smtClean="0">
                <a:solidFill>
                  <a:schemeClr val="tx1"/>
                </a:solidFill>
              </a:rPr>
              <a:t>In Russia Boris Yeltsin led a coup d'état (overthrow) and in 1991 the USSR official dissolved into 15 new States.  </a:t>
            </a:r>
          </a:p>
          <a:p>
            <a:pPr marL="0" indent="0">
              <a:buNone/>
            </a:pPr>
            <a:endParaRPr lang="en-US" dirty="0"/>
          </a:p>
        </p:txBody>
      </p:sp>
      <p:pic>
        <p:nvPicPr>
          <p:cNvPr id="2050" name="Picture 2" descr="http://mediad.publicbroadcasting.net/p/kalw/files/201310/Mikhail_Gorbachev_nobel_prize_1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242" y="1054358"/>
            <a:ext cx="4954758" cy="452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65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373360" cy="3831771"/>
          </a:xfrm>
        </p:spPr>
        <p:txBody>
          <a:bodyPr>
            <a:noAutofit/>
          </a:bodyPr>
          <a:lstStyle/>
          <a:p>
            <a:r>
              <a:rPr lang="en-US" sz="6000" dirty="0">
                <a:hlinkClick r:id="rId2"/>
              </a:rPr>
              <a:t>http://</a:t>
            </a:r>
            <a:r>
              <a:rPr lang="en-US" sz="6000" dirty="0" smtClean="0">
                <a:hlinkClick r:id="rId2"/>
              </a:rPr>
              <a:t>www.dailymotion.com/video/x1ee465_copy-of-simpsons-soviet-union_fun</a:t>
            </a:r>
            <a:r>
              <a:rPr lang="en-US" sz="6000" dirty="0" smtClean="0"/>
              <a:t/>
            </a:r>
            <a:br>
              <a:rPr lang="en-US" sz="6000" dirty="0" smtClean="0"/>
            </a:br>
            <a:r>
              <a:rPr lang="en-US" sz="6000" dirty="0"/>
              <a:t/>
            </a:r>
            <a:br>
              <a:rPr lang="en-US" sz="6000" dirty="0"/>
            </a:br>
            <a:r>
              <a:rPr lang="en-US" sz="6000" dirty="0"/>
              <a:t/>
            </a:r>
            <a:br>
              <a:rPr lang="en-US" sz="6000" dirty="0"/>
            </a:br>
            <a:r>
              <a:rPr lang="en-US" sz="6000" dirty="0"/>
              <a:t/>
            </a:r>
            <a:br>
              <a:rPr lang="en-US" sz="6000" dirty="0"/>
            </a:br>
            <a:endParaRPr lang="en-US" sz="6000" dirty="0"/>
          </a:p>
        </p:txBody>
      </p:sp>
    </p:spTree>
    <p:extLst>
      <p:ext uri="{BB962C8B-B14F-4D97-AF65-F5344CB8AC3E}">
        <p14:creationId xmlns:p14="http://schemas.microsoft.com/office/powerpoint/2010/main" val="187410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76" y="786881"/>
            <a:ext cx="9269099" cy="5110065"/>
          </a:xfrm>
        </p:spPr>
        <p:txBody>
          <a:bodyPr>
            <a:noAutofit/>
          </a:bodyPr>
          <a:lstStyle/>
          <a:p>
            <a:pPr algn="ctr"/>
            <a:r>
              <a:rPr lang="en-US" sz="8000" dirty="0">
                <a:hlinkClick r:id="rId2"/>
              </a:rPr>
              <a:t>https://</a:t>
            </a:r>
            <a:r>
              <a:rPr lang="en-US" sz="8000" dirty="0" smtClean="0">
                <a:hlinkClick r:id="rId2"/>
              </a:rPr>
              <a:t>www.youtube.com/watch?v=L-K19rVDxoM</a:t>
            </a:r>
            <a:r>
              <a:rPr lang="en-US" sz="8000" dirty="0" smtClean="0"/>
              <a:t/>
            </a:r>
            <a:br>
              <a:rPr lang="en-US" sz="8000" dirty="0" smtClean="0"/>
            </a:br>
            <a:r>
              <a:rPr lang="en-US" sz="8000" dirty="0" smtClean="0"/>
              <a:t/>
            </a:r>
            <a:br>
              <a:rPr lang="en-US" sz="8000" dirty="0" smtClean="0"/>
            </a:br>
            <a:r>
              <a:rPr lang="en-US" dirty="0" smtClean="0"/>
              <a:t>(Skip US politics)</a:t>
            </a:r>
            <a:r>
              <a:rPr lang="en-US" sz="8000" dirty="0" smtClean="0"/>
              <a:t/>
            </a:r>
            <a:br>
              <a:rPr lang="en-US" sz="8000" dirty="0" smtClean="0"/>
            </a:br>
            <a:endParaRPr lang="en-US" sz="8000" dirty="0"/>
          </a:p>
        </p:txBody>
      </p:sp>
    </p:spTree>
    <p:extLst>
      <p:ext uri="{BB962C8B-B14F-4D97-AF65-F5344CB8AC3E}">
        <p14:creationId xmlns:p14="http://schemas.microsoft.com/office/powerpoint/2010/main" val="278896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9" y="529492"/>
            <a:ext cx="9983755" cy="1080938"/>
          </a:xfrm>
        </p:spPr>
        <p:txBody>
          <a:bodyPr>
            <a:noAutofit/>
          </a:bodyPr>
          <a:lstStyle/>
          <a:p>
            <a:r>
              <a:rPr lang="en-US" sz="8000" b="1" dirty="0" smtClean="0"/>
              <a:t>Today’s Assignment:</a:t>
            </a:r>
            <a:endParaRPr lang="en-US" sz="8000" b="1" dirty="0"/>
          </a:p>
        </p:txBody>
      </p:sp>
      <p:sp>
        <p:nvSpPr>
          <p:cNvPr id="3" name="Content Placeholder 2"/>
          <p:cNvSpPr>
            <a:spLocks noGrp="1"/>
          </p:cNvSpPr>
          <p:nvPr>
            <p:ph idx="1"/>
          </p:nvPr>
        </p:nvSpPr>
        <p:spPr>
          <a:xfrm>
            <a:off x="0" y="1935656"/>
            <a:ext cx="7856376" cy="4717071"/>
          </a:xfrm>
        </p:spPr>
        <p:txBody>
          <a:bodyPr>
            <a:noAutofit/>
          </a:bodyPr>
          <a:lstStyle/>
          <a:p>
            <a:r>
              <a:rPr lang="en-US" sz="4800" b="1" dirty="0" smtClean="0"/>
              <a:t>Counterpoints Textbook</a:t>
            </a:r>
          </a:p>
          <a:p>
            <a:r>
              <a:rPr lang="en-US" sz="4800" b="1" dirty="0" smtClean="0"/>
              <a:t>Read pages 136-139</a:t>
            </a:r>
          </a:p>
          <a:p>
            <a:r>
              <a:rPr lang="en-US" sz="4800" b="1" dirty="0" smtClean="0"/>
              <a:t>Answer Questions </a:t>
            </a:r>
          </a:p>
          <a:p>
            <a:pPr marL="0" indent="0">
              <a:buNone/>
            </a:pPr>
            <a:r>
              <a:rPr lang="en-US" sz="4800" b="1" dirty="0"/>
              <a:t> </a:t>
            </a:r>
            <a:r>
              <a:rPr lang="en-US" sz="4800" b="1" dirty="0" smtClean="0"/>
              <a:t>    2, 3 a &amp; b, 5</a:t>
            </a:r>
            <a:endParaRPr lang="en-US" sz="4800" b="1" dirty="0"/>
          </a:p>
        </p:txBody>
      </p:sp>
      <p:pic>
        <p:nvPicPr>
          <p:cNvPr id="2050" name="Picture 2" descr="http://static.rappler.com/images/un-day-8-facts-20131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613" y="2054480"/>
            <a:ext cx="4609387" cy="259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67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077" y="-158587"/>
            <a:ext cx="8596668" cy="1320800"/>
          </a:xfrm>
        </p:spPr>
        <p:txBody>
          <a:bodyPr>
            <a:normAutofit/>
          </a:bodyPr>
          <a:lstStyle/>
          <a:p>
            <a:r>
              <a:rPr lang="en-US" sz="7200" dirty="0" smtClean="0">
                <a:solidFill>
                  <a:srgbClr val="7030A0"/>
                </a:solidFill>
              </a:rPr>
              <a:t>Exit Slip:</a:t>
            </a:r>
            <a:endParaRPr lang="en-US" sz="7200" dirty="0">
              <a:solidFill>
                <a:srgbClr val="7030A0"/>
              </a:solidFill>
            </a:endParaRPr>
          </a:p>
        </p:txBody>
      </p:sp>
      <p:sp>
        <p:nvSpPr>
          <p:cNvPr id="3" name="Content Placeholder 2"/>
          <p:cNvSpPr>
            <a:spLocks noGrp="1"/>
          </p:cNvSpPr>
          <p:nvPr>
            <p:ph idx="1"/>
          </p:nvPr>
        </p:nvSpPr>
        <p:spPr>
          <a:xfrm>
            <a:off x="-74646" y="1162213"/>
            <a:ext cx="10739535" cy="5509175"/>
          </a:xfrm>
        </p:spPr>
        <p:txBody>
          <a:bodyPr>
            <a:noAutofit/>
          </a:bodyPr>
          <a:lstStyle/>
          <a:p>
            <a:r>
              <a:rPr lang="en-US" sz="4000" dirty="0" smtClean="0"/>
              <a:t>Consider the insane amounts of $$ spent on the cold war.</a:t>
            </a:r>
          </a:p>
          <a:p>
            <a:r>
              <a:rPr lang="en-US" sz="4000" dirty="0" smtClean="0"/>
              <a:t>Nuclear weapons, space race, spying, anti-terrorism, wars…</a:t>
            </a:r>
          </a:p>
          <a:p>
            <a:r>
              <a:rPr lang="en-US" sz="4000" dirty="0" smtClean="0"/>
              <a:t>Was this money well spent? Did the 2 power system actually create world peace? What could this money have been best spent on?</a:t>
            </a:r>
          </a:p>
          <a:p>
            <a:pPr marL="0" indent="0">
              <a:buNone/>
            </a:pPr>
            <a:endParaRPr lang="en-US" sz="4000" dirty="0" smtClean="0"/>
          </a:p>
          <a:p>
            <a:endParaRPr lang="en-US" sz="1400" dirty="0"/>
          </a:p>
        </p:txBody>
      </p:sp>
    </p:spTree>
    <p:extLst>
      <p:ext uri="{BB962C8B-B14F-4D97-AF65-F5344CB8AC3E}">
        <p14:creationId xmlns:p14="http://schemas.microsoft.com/office/powerpoint/2010/main" val="156312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5" y="18662"/>
            <a:ext cx="12736286" cy="1320800"/>
          </a:xfrm>
        </p:spPr>
        <p:txBody>
          <a:bodyPr>
            <a:normAutofit/>
          </a:bodyPr>
          <a:lstStyle/>
          <a:p>
            <a:pPr algn="ctr"/>
            <a:r>
              <a:rPr lang="en-US" sz="4400" b="1" u="sng" dirty="0" smtClean="0"/>
              <a:t>How Should Canada Spend its GDP? </a:t>
            </a:r>
            <a:endParaRPr lang="en-US" sz="4400" b="1" u="sng" dirty="0"/>
          </a:p>
        </p:txBody>
      </p:sp>
      <p:sp>
        <p:nvSpPr>
          <p:cNvPr id="4" name="Rectangle 3"/>
          <p:cNvSpPr/>
          <p:nvPr/>
        </p:nvSpPr>
        <p:spPr>
          <a:xfrm>
            <a:off x="130631" y="798286"/>
            <a:ext cx="11849876" cy="707886"/>
          </a:xfrm>
          <a:prstGeom prst="rect">
            <a:avLst/>
          </a:prstGeom>
        </p:spPr>
        <p:txBody>
          <a:bodyPr wrap="square">
            <a:spAutoFit/>
          </a:bodyPr>
          <a:lstStyle/>
          <a:p>
            <a:r>
              <a:rPr lang="en-US" sz="4000" b="1" dirty="0">
                <a:solidFill>
                  <a:srgbClr val="0070C0"/>
                </a:solidFill>
              </a:rPr>
              <a:t>Gross </a:t>
            </a:r>
            <a:r>
              <a:rPr lang="en-US" sz="4000" b="1" dirty="0" smtClean="0">
                <a:solidFill>
                  <a:srgbClr val="0070C0"/>
                </a:solidFill>
              </a:rPr>
              <a:t>Domestic </a:t>
            </a:r>
            <a:r>
              <a:rPr lang="en-US" sz="4000" b="1" dirty="0">
                <a:solidFill>
                  <a:srgbClr val="0070C0"/>
                </a:solidFill>
              </a:rPr>
              <a:t>P</a:t>
            </a:r>
            <a:r>
              <a:rPr lang="en-US" sz="4000" b="1" dirty="0" smtClean="0">
                <a:solidFill>
                  <a:srgbClr val="0070C0"/>
                </a:solidFill>
              </a:rPr>
              <a:t>roduct (GDP) Leaders 2015 </a:t>
            </a:r>
          </a:p>
        </p:txBody>
      </p:sp>
      <p:graphicFrame>
        <p:nvGraphicFramePr>
          <p:cNvPr id="3" name="Table 2"/>
          <p:cNvGraphicFramePr>
            <a:graphicFrameLocks noGrp="1"/>
          </p:cNvGraphicFramePr>
          <p:nvPr>
            <p:extLst>
              <p:ext uri="{D42A27DB-BD31-4B8C-83A1-F6EECF244321}">
                <p14:modId xmlns:p14="http://schemas.microsoft.com/office/powerpoint/2010/main" val="2874280972"/>
              </p:ext>
            </p:extLst>
          </p:nvPr>
        </p:nvGraphicFramePr>
        <p:xfrm>
          <a:off x="914398" y="1491454"/>
          <a:ext cx="9330613" cy="5351827"/>
        </p:xfrm>
        <a:graphic>
          <a:graphicData uri="http://schemas.openxmlformats.org/drawingml/2006/table">
            <a:tbl>
              <a:tblPr>
                <a:tableStyleId>{5C22544A-7EE6-4342-B048-85BDC9FD1C3A}</a:tableStyleId>
              </a:tblPr>
              <a:tblGrid>
                <a:gridCol w="946673">
                  <a:extLst>
                    <a:ext uri="{9D8B030D-6E8A-4147-A177-3AD203B41FA5}">
                      <a16:colId xmlns:a16="http://schemas.microsoft.com/office/drawing/2014/main" val="20000"/>
                    </a:ext>
                  </a:extLst>
                </a:gridCol>
                <a:gridCol w="849078">
                  <a:extLst>
                    <a:ext uri="{9D8B030D-6E8A-4147-A177-3AD203B41FA5}">
                      <a16:colId xmlns:a16="http://schemas.microsoft.com/office/drawing/2014/main" val="20001"/>
                    </a:ext>
                  </a:extLst>
                </a:gridCol>
                <a:gridCol w="3933086">
                  <a:extLst>
                    <a:ext uri="{9D8B030D-6E8A-4147-A177-3AD203B41FA5}">
                      <a16:colId xmlns:a16="http://schemas.microsoft.com/office/drawing/2014/main" val="20002"/>
                    </a:ext>
                  </a:extLst>
                </a:gridCol>
                <a:gridCol w="3601776">
                  <a:extLst>
                    <a:ext uri="{9D8B030D-6E8A-4147-A177-3AD203B41FA5}">
                      <a16:colId xmlns:a16="http://schemas.microsoft.com/office/drawing/2014/main" val="20003"/>
                    </a:ext>
                  </a:extLst>
                </a:gridCol>
              </a:tblGrid>
              <a:tr h="411679">
                <a:tc>
                  <a:txBody>
                    <a:bodyPr/>
                    <a:lstStyle/>
                    <a:p>
                      <a:pPr algn="ctr" fontAlgn="ctr"/>
                      <a:r>
                        <a:rPr lang="en-US" sz="2400" u="none" strike="noStrike" dirty="0">
                          <a:effectLst/>
                        </a:rPr>
                        <a:t>USA</a:t>
                      </a:r>
                      <a:endParaRPr lang="en-US" sz="2400" b="0" i="0" u="none" strike="noStrike" dirty="0">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1</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a:effectLst/>
                        </a:rPr>
                        <a:t>United States</a:t>
                      </a:r>
                      <a:endParaRPr lang="en-US" sz="2400" b="0" i="0" u="none" strike="noStrike" dirty="0">
                        <a:effectLst/>
                        <a:latin typeface="Arial" panose="020B0604020202020204" pitchFamily="34" charset="0"/>
                      </a:endParaRPr>
                    </a:p>
                  </a:txBody>
                  <a:tcPr marL="9525" marR="9525" marT="9525" marB="0" anchor="ctr"/>
                </a:tc>
                <a:tc>
                  <a:txBody>
                    <a:bodyPr/>
                    <a:lstStyle/>
                    <a:p>
                      <a:pPr algn="ctr" fontAlgn="ctr"/>
                      <a:r>
                        <a:rPr lang="en-US" sz="2400" u="none" strike="noStrike" dirty="0">
                          <a:effectLst/>
                        </a:rPr>
                        <a:t>  </a:t>
                      </a:r>
                      <a:r>
                        <a:rPr lang="en-US" sz="2400" u="none" strike="noStrike" dirty="0" smtClean="0">
                          <a:effectLst/>
                        </a:rPr>
                        <a:t>$ 18,036,648,000,000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411679">
                <a:tc>
                  <a:txBody>
                    <a:bodyPr/>
                    <a:lstStyle/>
                    <a:p>
                      <a:pPr algn="ctr" fontAlgn="ctr"/>
                      <a:r>
                        <a:rPr lang="en-US" sz="2400" u="none" strike="noStrike">
                          <a:effectLst/>
                        </a:rPr>
                        <a:t>CHN</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2</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China</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a:effectLst/>
                        </a:rPr>
                        <a:t>   </a:t>
                      </a:r>
                      <a:r>
                        <a:rPr lang="en-US" sz="2400" u="none" strike="noStrike" dirty="0" smtClean="0">
                          <a:effectLst/>
                        </a:rPr>
                        <a:t>$ 11,007,721 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411679">
                <a:tc>
                  <a:txBody>
                    <a:bodyPr/>
                    <a:lstStyle/>
                    <a:p>
                      <a:pPr algn="ctr" fontAlgn="ctr"/>
                      <a:r>
                        <a:rPr lang="en-US" sz="2400" u="none" strike="noStrike">
                          <a:effectLst/>
                        </a:rPr>
                        <a:t>JPN</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3</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Japan</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smtClean="0">
                          <a:effectLst/>
                        </a:rPr>
                        <a:t>  $   4,383,076 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411679">
                <a:tc>
                  <a:txBody>
                    <a:bodyPr/>
                    <a:lstStyle/>
                    <a:p>
                      <a:pPr algn="ctr" fontAlgn="ctr"/>
                      <a:r>
                        <a:rPr lang="en-US" sz="2400" u="none" strike="noStrike">
                          <a:effectLst/>
                        </a:rPr>
                        <a:t>DEU</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4</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Germany</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smtClean="0">
                          <a:effectLst/>
                        </a:rPr>
                        <a:t>   $   </a:t>
                      </a:r>
                      <a:r>
                        <a:rPr lang="en-US" sz="2400" u="none" strike="noStrike" dirty="0">
                          <a:effectLst/>
                        </a:rPr>
                        <a:t>3,363,447 </a:t>
                      </a:r>
                      <a:r>
                        <a:rPr lang="en-US" sz="2400" u="none" strike="noStrike" dirty="0" smtClean="0">
                          <a:effectLst/>
                        </a:rPr>
                        <a:t>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411679">
                <a:tc>
                  <a:txBody>
                    <a:bodyPr/>
                    <a:lstStyle/>
                    <a:p>
                      <a:pPr algn="ctr" fontAlgn="ctr"/>
                      <a:r>
                        <a:rPr lang="en-US" sz="2400" u="none" strike="noStrike">
                          <a:effectLst/>
                        </a:rPr>
                        <a:t>GBR</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5</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United Kingdom</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smtClean="0">
                          <a:effectLst/>
                        </a:rPr>
                        <a:t>  $   2,858,003 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11679">
                <a:tc>
                  <a:txBody>
                    <a:bodyPr/>
                    <a:lstStyle/>
                    <a:p>
                      <a:pPr algn="ctr" fontAlgn="ctr"/>
                      <a:r>
                        <a:rPr lang="en-US" sz="2400" u="none" strike="noStrike">
                          <a:effectLst/>
                        </a:rPr>
                        <a:t>FRA</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6</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France</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smtClean="0">
                          <a:effectLst/>
                        </a:rPr>
                        <a:t>  $   2,418,836 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11679">
                <a:tc>
                  <a:txBody>
                    <a:bodyPr/>
                    <a:lstStyle/>
                    <a:p>
                      <a:pPr algn="ctr" fontAlgn="ctr"/>
                      <a:r>
                        <a:rPr lang="en-US" sz="2400" u="none" strike="noStrike">
                          <a:effectLst/>
                        </a:rPr>
                        <a:t>IND</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7</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India</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smtClean="0">
                          <a:effectLst/>
                        </a:rPr>
                        <a:t>     $   2,095,398 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411679">
                <a:tc>
                  <a:txBody>
                    <a:bodyPr/>
                    <a:lstStyle/>
                    <a:p>
                      <a:pPr algn="ctr" fontAlgn="ctr"/>
                      <a:r>
                        <a:rPr lang="en-US" sz="2400" u="none" strike="noStrike">
                          <a:effectLst/>
                        </a:rPr>
                        <a:t>ITA</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8</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Italy</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a:effectLst/>
                        </a:rPr>
                        <a:t>   </a:t>
                      </a:r>
                      <a:r>
                        <a:rPr lang="en-US" sz="2400" u="none" strike="noStrike" dirty="0" smtClean="0">
                          <a:effectLst/>
                        </a:rPr>
                        <a:t> $   </a:t>
                      </a:r>
                      <a:r>
                        <a:rPr lang="en-US" sz="2400" u="none" strike="noStrike" dirty="0">
                          <a:effectLst/>
                        </a:rPr>
                        <a:t>1,821,497 </a:t>
                      </a:r>
                      <a:r>
                        <a:rPr lang="en-US" sz="2400" u="none" strike="noStrike" dirty="0" smtClean="0">
                          <a:effectLst/>
                        </a:rPr>
                        <a:t>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411679">
                <a:tc>
                  <a:txBody>
                    <a:bodyPr/>
                    <a:lstStyle/>
                    <a:p>
                      <a:pPr algn="ctr" fontAlgn="ctr"/>
                      <a:r>
                        <a:rPr lang="en-US" sz="2400" u="none" strike="noStrike">
                          <a:effectLst/>
                        </a:rPr>
                        <a:t>BRA</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9</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Brazil</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smtClean="0">
                          <a:effectLst/>
                        </a:rPr>
                        <a:t>    $   1,774,725 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411679">
                <a:tc>
                  <a:txBody>
                    <a:bodyPr/>
                    <a:lstStyle/>
                    <a:p>
                      <a:pPr algn="ctr" fontAlgn="ctr"/>
                      <a:r>
                        <a:rPr lang="en-US" sz="2400" u="none" strike="noStrike">
                          <a:effectLst/>
                        </a:rPr>
                        <a:t>CAN</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10</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Canada</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smtClean="0">
                          <a:effectLst/>
                        </a:rPr>
                        <a:t>    $    1,550,537Million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411679">
                <a:tc>
                  <a:txBody>
                    <a:bodyPr/>
                    <a:lstStyle/>
                    <a:p>
                      <a:pPr algn="ctr" fontAlgn="ctr"/>
                      <a:r>
                        <a:rPr lang="en-US" sz="2400" u="none" strike="noStrike">
                          <a:effectLst/>
                        </a:rPr>
                        <a:t>KOR</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11</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Korea, Rep.</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a:effectLst/>
                        </a:rPr>
                        <a:t> </a:t>
                      </a:r>
                      <a:r>
                        <a:rPr lang="en-US" sz="2400" u="none" strike="noStrike" dirty="0" smtClean="0">
                          <a:effectLst/>
                        </a:rPr>
                        <a:t>   $   </a:t>
                      </a:r>
                      <a:r>
                        <a:rPr lang="en-US" sz="2400" u="none" strike="noStrike" dirty="0">
                          <a:effectLst/>
                        </a:rPr>
                        <a:t>1,377,873 </a:t>
                      </a:r>
                      <a:r>
                        <a:rPr lang="en-US" sz="2400" u="none" strike="noStrike" dirty="0" smtClean="0">
                          <a:effectLst/>
                        </a:rPr>
                        <a:t>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411679">
                <a:tc>
                  <a:txBody>
                    <a:bodyPr/>
                    <a:lstStyle/>
                    <a:p>
                      <a:pPr algn="ctr" fontAlgn="ctr"/>
                      <a:r>
                        <a:rPr lang="en-US" sz="2400" u="none" strike="noStrike">
                          <a:effectLst/>
                        </a:rPr>
                        <a:t>AUS</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12</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Australia</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a:effectLst/>
                        </a:rPr>
                        <a:t>   </a:t>
                      </a:r>
                      <a:r>
                        <a:rPr lang="en-US" sz="2400" u="none" strike="noStrike" dirty="0" smtClean="0">
                          <a:effectLst/>
                        </a:rPr>
                        <a:t>$   1,339,141 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411679">
                <a:tc>
                  <a:txBody>
                    <a:bodyPr/>
                    <a:lstStyle/>
                    <a:p>
                      <a:pPr algn="ctr" fontAlgn="ctr"/>
                      <a:r>
                        <a:rPr lang="en-US" sz="2400" u="none" strike="noStrike">
                          <a:effectLst/>
                        </a:rPr>
                        <a:t>RUS</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13</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a:effectLst/>
                        </a:rPr>
                        <a:t>Russian Federation</a:t>
                      </a:r>
                      <a:endParaRPr lang="en-US" sz="2400" b="0" i="0" u="none" strike="noStrike">
                        <a:effectLst/>
                        <a:latin typeface="Arial" panose="020B0604020202020204" pitchFamily="34" charset="0"/>
                      </a:endParaRPr>
                    </a:p>
                  </a:txBody>
                  <a:tcPr marL="9525" marR="9525" marT="9525" marB="0" anchor="ctr"/>
                </a:tc>
                <a:tc>
                  <a:txBody>
                    <a:bodyPr/>
                    <a:lstStyle/>
                    <a:p>
                      <a:pPr algn="ctr" fontAlgn="ctr"/>
                      <a:r>
                        <a:rPr lang="en-US" sz="2400" u="none" strike="noStrike" dirty="0">
                          <a:effectLst/>
                        </a:rPr>
                        <a:t>   </a:t>
                      </a:r>
                      <a:r>
                        <a:rPr lang="en-US" sz="2400" u="none" strike="noStrike" dirty="0" smtClean="0">
                          <a:effectLst/>
                        </a:rPr>
                        <a:t> $   </a:t>
                      </a:r>
                      <a:r>
                        <a:rPr lang="en-US" sz="2400" u="none" strike="noStrike" dirty="0">
                          <a:effectLst/>
                        </a:rPr>
                        <a:t>1,331,208 </a:t>
                      </a:r>
                      <a:r>
                        <a:rPr lang="en-US" sz="2400" u="none" strike="noStrike" dirty="0" smtClean="0">
                          <a:effectLst/>
                        </a:rPr>
                        <a:t>Million </a:t>
                      </a:r>
                      <a:endParaRPr lang="en-US" sz="24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72525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34703" y="2564524"/>
            <a:ext cx="2869324" cy="1200329"/>
          </a:xfrm>
          <a:prstGeom prst="rect">
            <a:avLst/>
          </a:prstGeom>
        </p:spPr>
        <p:txBody>
          <a:bodyPr wrap="square">
            <a:spAutoFit/>
          </a:bodyPr>
          <a:lstStyle/>
          <a:p>
            <a:r>
              <a:rPr lang="en-CA" dirty="0"/>
              <a:t>https://www.imf.org/external/datamapper/NGDPD@WEO/OEMDC/ADVEC/WEOWORLD</a:t>
            </a:r>
          </a:p>
        </p:txBody>
      </p:sp>
      <p:graphicFrame>
        <p:nvGraphicFramePr>
          <p:cNvPr id="6" name="Table 5"/>
          <p:cNvGraphicFramePr>
            <a:graphicFrameLocks noGrp="1"/>
          </p:cNvGraphicFramePr>
          <p:nvPr>
            <p:extLst>
              <p:ext uri="{D42A27DB-BD31-4B8C-83A1-F6EECF244321}">
                <p14:modId xmlns:p14="http://schemas.microsoft.com/office/powerpoint/2010/main" val="209542321"/>
              </p:ext>
            </p:extLst>
          </p:nvPr>
        </p:nvGraphicFramePr>
        <p:xfrm>
          <a:off x="606534" y="462334"/>
          <a:ext cx="6078045" cy="6379845"/>
        </p:xfrm>
        <a:graphic>
          <a:graphicData uri="http://schemas.openxmlformats.org/drawingml/2006/table">
            <a:tbl>
              <a:tblPr>
                <a:tableStyleId>{5C22544A-7EE6-4342-B048-85BDC9FD1C3A}</a:tableStyleId>
              </a:tblPr>
              <a:tblGrid>
                <a:gridCol w="874315">
                  <a:extLst>
                    <a:ext uri="{9D8B030D-6E8A-4147-A177-3AD203B41FA5}">
                      <a16:colId xmlns:a16="http://schemas.microsoft.com/office/drawing/2014/main" val="355908426"/>
                    </a:ext>
                  </a:extLst>
                </a:gridCol>
                <a:gridCol w="5203730">
                  <a:extLst>
                    <a:ext uri="{9D8B030D-6E8A-4147-A177-3AD203B41FA5}">
                      <a16:colId xmlns:a16="http://schemas.microsoft.com/office/drawing/2014/main" val="3953568565"/>
                    </a:ext>
                  </a:extLst>
                </a:gridCol>
              </a:tblGrid>
              <a:tr h="173256">
                <a:tc>
                  <a:txBody>
                    <a:bodyPr/>
                    <a:lstStyle/>
                    <a:p>
                      <a:pPr algn="l" fontAlgn="b"/>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b="0" i="0" u="none" strike="noStrike" dirty="0" smtClean="0">
                          <a:solidFill>
                            <a:srgbClr val="000000"/>
                          </a:solidFill>
                          <a:effectLst/>
                          <a:latin typeface="Calibri" panose="020F0502020204030204" pitchFamily="34" charset="0"/>
                        </a:rPr>
                        <a:t>2019</a:t>
                      </a:r>
                      <a:endParaRPr lang="en-CA"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2073545"/>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1</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dirty="0">
                          <a:effectLst/>
                        </a:rPr>
                        <a:t>United States 21.34  </a:t>
                      </a:r>
                      <a:endParaRPr lang="en-CA"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7487394"/>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2</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China, People's Republic of 14.22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0098224"/>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3</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Japan 5.18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555939"/>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4</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dirty="0">
                          <a:effectLst/>
                        </a:rPr>
                        <a:t>Germany 3.96  </a:t>
                      </a:r>
                      <a:endParaRPr lang="en-CA"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781666"/>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5</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India 2.97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0976188"/>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6</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United Kingdom 2.83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43693"/>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7</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dirty="0">
                          <a:effectLst/>
                        </a:rPr>
                        <a:t>France 2.76  </a:t>
                      </a:r>
                      <a:endParaRPr lang="en-CA"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3900132"/>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8</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dirty="0">
                          <a:effectLst/>
                        </a:rPr>
                        <a:t>Italy 2.03  </a:t>
                      </a:r>
                      <a:endParaRPr lang="en-CA"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6079825"/>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9</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Brazil 1.96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1299433"/>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10</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Canada 1.74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7584696"/>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11</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Korea, Republic of 1.66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5616681"/>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12</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Russian Federation 1.61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8868223"/>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13</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Spain 1.43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725072"/>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14</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Australia 1.42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5770722"/>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15</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a:effectLst/>
                        </a:rPr>
                        <a:t>Mexico 1.24  </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315458"/>
                  </a:ext>
                </a:extLst>
              </a:tr>
              <a:tr h="173256">
                <a:tc>
                  <a:txBody>
                    <a:bodyPr/>
                    <a:lstStyle/>
                    <a:p>
                      <a:pPr algn="l" fontAlgn="b"/>
                      <a:r>
                        <a:rPr lang="en-CA" sz="2400" b="0" i="0" u="none" strike="noStrike" dirty="0" smtClean="0">
                          <a:solidFill>
                            <a:srgbClr val="000000"/>
                          </a:solidFill>
                          <a:effectLst/>
                          <a:latin typeface="Calibri" panose="020F0502020204030204" pitchFamily="34" charset="0"/>
                        </a:rPr>
                        <a:t>16</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2400" u="none" strike="noStrike" dirty="0">
                          <a:effectLst/>
                        </a:rPr>
                        <a:t>Indonesia 1.1  </a:t>
                      </a:r>
                      <a:endParaRPr lang="en-CA"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6936706"/>
                  </a:ext>
                </a:extLst>
              </a:tr>
            </a:tbl>
          </a:graphicData>
        </a:graphic>
      </p:graphicFrame>
    </p:spTree>
    <p:extLst>
      <p:ext uri="{BB962C8B-B14F-4D97-AF65-F5344CB8AC3E}">
        <p14:creationId xmlns:p14="http://schemas.microsoft.com/office/powerpoint/2010/main" val="3394823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883" y="0"/>
            <a:ext cx="13417421" cy="1320800"/>
          </a:xfrm>
        </p:spPr>
        <p:txBody>
          <a:bodyPr>
            <a:normAutofit/>
          </a:bodyPr>
          <a:lstStyle/>
          <a:p>
            <a:pPr algn="ctr"/>
            <a:r>
              <a:rPr lang="en-US" sz="4800" b="1" u="sng" dirty="0" smtClean="0"/>
              <a:t>How Should Canada Spend its GDP? </a:t>
            </a:r>
            <a:endParaRPr lang="en-US" sz="4800" b="1" u="sng" dirty="0"/>
          </a:p>
        </p:txBody>
      </p:sp>
      <p:sp>
        <p:nvSpPr>
          <p:cNvPr id="3" name="Content Placeholder 2"/>
          <p:cNvSpPr>
            <a:spLocks noGrp="1"/>
          </p:cNvSpPr>
          <p:nvPr>
            <p:ph idx="1"/>
          </p:nvPr>
        </p:nvSpPr>
        <p:spPr>
          <a:xfrm>
            <a:off x="126828" y="1026365"/>
            <a:ext cx="11153882" cy="5673015"/>
          </a:xfrm>
        </p:spPr>
        <p:txBody>
          <a:bodyPr>
            <a:noAutofit/>
          </a:bodyPr>
          <a:lstStyle/>
          <a:p>
            <a:r>
              <a:rPr lang="en-US" sz="3200" dirty="0" smtClean="0"/>
              <a:t>If Canada has the spending power of 1.7 Trillion, how should we spend it?</a:t>
            </a:r>
          </a:p>
          <a:p>
            <a:r>
              <a:rPr lang="en-US" sz="3200" dirty="0" smtClean="0"/>
              <a:t>Your task is to make a budget for the top 5 things we should spend our money on.</a:t>
            </a:r>
          </a:p>
          <a:p>
            <a:r>
              <a:rPr lang="en-US" sz="3200" dirty="0" smtClean="0"/>
              <a:t>Include a 2-3 sentence explanation for each choice.</a:t>
            </a:r>
          </a:p>
          <a:p>
            <a:pPr marL="0" indent="0">
              <a:buNone/>
            </a:pPr>
            <a:r>
              <a:rPr lang="en-US" sz="3200" b="1" dirty="0" smtClean="0">
                <a:solidFill>
                  <a:srgbClr val="7030A0"/>
                </a:solidFill>
              </a:rPr>
              <a:t>Ex:		   1. Weekly National Beer drinking day </a:t>
            </a:r>
          </a:p>
          <a:p>
            <a:pPr marL="0" indent="0">
              <a:buNone/>
            </a:pPr>
            <a:r>
              <a:rPr lang="en-US" sz="3200" b="1" dirty="0" smtClean="0">
                <a:solidFill>
                  <a:srgbClr val="7030A0"/>
                </a:solidFill>
              </a:rPr>
              <a:t>				2. Paying Women at </a:t>
            </a:r>
            <a:r>
              <a:rPr lang="en-US" sz="3200" b="1" dirty="0" err="1" smtClean="0">
                <a:solidFill>
                  <a:srgbClr val="7030A0"/>
                </a:solidFill>
              </a:rPr>
              <a:t>Fifa</a:t>
            </a:r>
            <a:r>
              <a:rPr lang="en-US" sz="3200" b="1" dirty="0" smtClean="0">
                <a:solidFill>
                  <a:srgbClr val="7030A0"/>
                </a:solidFill>
              </a:rPr>
              <a:t> World Cup</a:t>
            </a:r>
          </a:p>
          <a:p>
            <a:pPr marL="0" indent="0">
              <a:buNone/>
            </a:pPr>
            <a:r>
              <a:rPr lang="en-US" sz="3200" b="1" dirty="0" smtClean="0">
                <a:solidFill>
                  <a:srgbClr val="7030A0"/>
                </a:solidFill>
              </a:rPr>
              <a:t>				3. Developing a better soccer team</a:t>
            </a:r>
          </a:p>
          <a:p>
            <a:pPr marL="0" indent="0">
              <a:buNone/>
            </a:pPr>
            <a:r>
              <a:rPr lang="en-US" sz="3200" b="1" dirty="0" smtClean="0">
                <a:solidFill>
                  <a:srgbClr val="7030A0"/>
                </a:solidFill>
              </a:rPr>
              <a:t>				4. A new breed of </a:t>
            </a:r>
            <a:r>
              <a:rPr lang="en-US" sz="3200" b="1" dirty="0" err="1" smtClean="0">
                <a:solidFill>
                  <a:srgbClr val="7030A0"/>
                </a:solidFill>
              </a:rPr>
              <a:t>superhumans</a:t>
            </a:r>
            <a:r>
              <a:rPr lang="en-US" sz="3200" b="1" dirty="0" smtClean="0">
                <a:solidFill>
                  <a:srgbClr val="7030A0"/>
                </a:solidFill>
              </a:rPr>
              <a:t> </a:t>
            </a:r>
          </a:p>
          <a:p>
            <a:pPr marL="0" indent="0">
              <a:buNone/>
            </a:pPr>
            <a:r>
              <a:rPr lang="en-US" sz="3200" b="1" dirty="0" smtClean="0">
                <a:solidFill>
                  <a:srgbClr val="7030A0"/>
                </a:solidFill>
              </a:rPr>
              <a:t>				5. Zombie eradication programs</a:t>
            </a:r>
          </a:p>
        </p:txBody>
      </p:sp>
    </p:spTree>
    <p:extLst>
      <p:ext uri="{BB962C8B-B14F-4D97-AF65-F5344CB8AC3E}">
        <p14:creationId xmlns:p14="http://schemas.microsoft.com/office/powerpoint/2010/main" val="3861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61" y="443756"/>
            <a:ext cx="9940904" cy="6414244"/>
          </a:xfrm>
        </p:spPr>
        <p:txBody>
          <a:bodyPr>
            <a:normAutofit/>
          </a:bodyPr>
          <a:lstStyle/>
          <a:p>
            <a:r>
              <a:rPr lang="en-US" sz="4400" dirty="0" smtClean="0"/>
              <a:t>Find another pair or group of 3 an make a “</a:t>
            </a:r>
            <a:r>
              <a:rPr lang="en-US" sz="4400" b="1" dirty="0" smtClean="0"/>
              <a:t>super</a:t>
            </a:r>
            <a:r>
              <a:rPr lang="en-US" sz="4400" dirty="0" smtClean="0"/>
              <a:t>” list of the </a:t>
            </a:r>
            <a:r>
              <a:rPr lang="en-US" sz="4400" b="1" dirty="0" smtClean="0"/>
              <a:t>“best 5”</a:t>
            </a:r>
          </a:p>
          <a:p>
            <a:r>
              <a:rPr lang="en-US" sz="4400" b="1" dirty="0" smtClean="0"/>
              <a:t>Record</a:t>
            </a:r>
            <a:r>
              <a:rPr lang="en-US" sz="4400" dirty="0" smtClean="0"/>
              <a:t> your choices on the paper provided.</a:t>
            </a:r>
          </a:p>
          <a:p>
            <a:r>
              <a:rPr lang="en-US" sz="4400" dirty="0" smtClean="0"/>
              <a:t>Prepare to present your ideas and  2 – 3 sentence explanation per item.</a:t>
            </a:r>
          </a:p>
          <a:p>
            <a:r>
              <a:rPr lang="en-US" sz="4400" b="1" dirty="0" smtClean="0"/>
              <a:t>Answer: Why is this issue a justified part of this list? </a:t>
            </a:r>
            <a:endParaRPr lang="en-US" sz="4400" b="1" dirty="0"/>
          </a:p>
        </p:txBody>
      </p:sp>
    </p:spTree>
    <p:extLst>
      <p:ext uri="{BB962C8B-B14F-4D97-AF65-F5344CB8AC3E}">
        <p14:creationId xmlns:p14="http://schemas.microsoft.com/office/powerpoint/2010/main" val="3426499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98" y="412965"/>
            <a:ext cx="10851502" cy="1303867"/>
          </a:xfrm>
        </p:spPr>
        <p:txBody>
          <a:bodyPr>
            <a:noAutofit/>
          </a:bodyPr>
          <a:lstStyle/>
          <a:p>
            <a:r>
              <a:rPr lang="en-US" sz="8800" b="1" dirty="0" smtClean="0">
                <a:solidFill>
                  <a:srgbClr val="0070C0"/>
                </a:solidFill>
              </a:rPr>
              <a:t>Exit Slip Assignment </a:t>
            </a:r>
            <a:endParaRPr lang="en-US" sz="8800" b="1" dirty="0">
              <a:solidFill>
                <a:srgbClr val="0070C0"/>
              </a:solidFill>
            </a:endParaRPr>
          </a:p>
        </p:txBody>
      </p:sp>
      <p:sp>
        <p:nvSpPr>
          <p:cNvPr id="3" name="Content Placeholder 2"/>
          <p:cNvSpPr>
            <a:spLocks noGrp="1"/>
          </p:cNvSpPr>
          <p:nvPr>
            <p:ph idx="1"/>
          </p:nvPr>
        </p:nvSpPr>
        <p:spPr>
          <a:xfrm>
            <a:off x="373225" y="1772815"/>
            <a:ext cx="10543592" cy="4721289"/>
          </a:xfrm>
        </p:spPr>
        <p:txBody>
          <a:bodyPr>
            <a:normAutofit/>
          </a:bodyPr>
          <a:lstStyle/>
          <a:p>
            <a:r>
              <a:rPr lang="en-US" sz="3200" b="1" dirty="0" smtClean="0">
                <a:latin typeface="Calibri" panose="020F0502020204030204" pitchFamily="34" charset="0"/>
              </a:rPr>
              <a:t>Answer the following question in paragraph form:</a:t>
            </a:r>
          </a:p>
          <a:p>
            <a:r>
              <a:rPr lang="en-US" sz="3200" b="1" dirty="0" smtClean="0">
                <a:solidFill>
                  <a:srgbClr val="FF0000"/>
                </a:solidFill>
                <a:latin typeface="Calibri" panose="020F0502020204030204" pitchFamily="34" charset="0"/>
              </a:rPr>
              <a:t>Underline the </a:t>
            </a:r>
            <a:r>
              <a:rPr lang="en-US" sz="3200" b="1" u="sng" dirty="0" smtClean="0">
                <a:solidFill>
                  <a:srgbClr val="FF0000"/>
                </a:solidFill>
                <a:latin typeface="Calibri" panose="020F0502020204030204" pitchFamily="34" charset="0"/>
              </a:rPr>
              <a:t>THESIS</a:t>
            </a:r>
            <a:r>
              <a:rPr lang="en-US" sz="3200" b="1" dirty="0" smtClean="0">
                <a:solidFill>
                  <a:srgbClr val="FF0000"/>
                </a:solidFill>
                <a:latin typeface="Calibri" panose="020F0502020204030204" pitchFamily="34" charset="0"/>
              </a:rPr>
              <a:t> (your main argument) statement – 1 sentence. </a:t>
            </a:r>
          </a:p>
          <a:p>
            <a:pPr marL="0" indent="0">
              <a:buNone/>
            </a:pPr>
            <a:r>
              <a:rPr lang="en-US" sz="3200" b="1" u="sng" dirty="0" smtClean="0">
                <a:solidFill>
                  <a:srgbClr val="00B050"/>
                </a:solidFill>
                <a:latin typeface="Calibri" panose="020F0502020204030204" pitchFamily="34" charset="0"/>
              </a:rPr>
              <a:t>1)</a:t>
            </a:r>
            <a:r>
              <a:rPr lang="en-US" sz="3200" b="1" dirty="0" smtClean="0">
                <a:solidFill>
                  <a:srgbClr val="00B050"/>
                </a:solidFill>
                <a:latin typeface="Calibri" panose="020F0502020204030204" pitchFamily="34" charset="0"/>
              </a:rPr>
              <a:t> Evaluate the following statement, explain why you agree or disagree using evidence from the lesson to back up your selection:</a:t>
            </a:r>
          </a:p>
          <a:p>
            <a:pPr marL="0" indent="0">
              <a:buNone/>
            </a:pPr>
            <a:r>
              <a:rPr lang="en-US" sz="3200" b="1" dirty="0">
                <a:latin typeface="Calibri" panose="020F0502020204030204" pitchFamily="34" charset="0"/>
              </a:rPr>
              <a:t>	</a:t>
            </a:r>
            <a:r>
              <a:rPr lang="en-US" sz="3200" b="1" u="sng" dirty="0" smtClean="0">
                <a:latin typeface="Calibri" panose="020F0502020204030204" pitchFamily="34" charset="0"/>
              </a:rPr>
              <a:t>“ Vietnam would be a peaceful, democratic country     </a:t>
            </a:r>
          </a:p>
          <a:p>
            <a:pPr marL="0" indent="0">
              <a:buNone/>
            </a:pPr>
            <a:r>
              <a:rPr lang="en-US" sz="3200" b="1" dirty="0">
                <a:latin typeface="Calibri" panose="020F0502020204030204" pitchFamily="34" charset="0"/>
              </a:rPr>
              <a:t> </a:t>
            </a:r>
            <a:r>
              <a:rPr lang="en-US" sz="3200" b="1" dirty="0" smtClean="0">
                <a:latin typeface="Calibri" panose="020F0502020204030204" pitchFamily="34" charset="0"/>
              </a:rPr>
              <a:t>         </a:t>
            </a:r>
            <a:r>
              <a:rPr lang="en-US" sz="3200" b="1" u="sng" dirty="0" smtClean="0">
                <a:latin typeface="Calibri" panose="020F0502020204030204" pitchFamily="34" charset="0"/>
              </a:rPr>
              <a:t>today if the United States never interfered in 1954.”</a:t>
            </a:r>
            <a:endParaRPr lang="en-US" sz="3200" b="1" u="sng" dirty="0">
              <a:latin typeface="Calibri" panose="020F0502020204030204" pitchFamily="34" charset="0"/>
            </a:endParaRPr>
          </a:p>
        </p:txBody>
      </p:sp>
    </p:spTree>
    <p:extLst>
      <p:ext uri="{BB962C8B-B14F-4D97-AF65-F5344CB8AC3E}">
        <p14:creationId xmlns:p14="http://schemas.microsoft.com/office/powerpoint/2010/main" val="2537609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077" y="-158587"/>
            <a:ext cx="8596668" cy="1320800"/>
          </a:xfrm>
        </p:spPr>
        <p:txBody>
          <a:bodyPr>
            <a:normAutofit/>
          </a:bodyPr>
          <a:lstStyle/>
          <a:p>
            <a:r>
              <a:rPr lang="en-US" sz="7200" dirty="0" smtClean="0">
                <a:solidFill>
                  <a:srgbClr val="7030A0"/>
                </a:solidFill>
              </a:rPr>
              <a:t>Exit Slip:</a:t>
            </a:r>
            <a:endParaRPr lang="en-US" sz="7200" dirty="0">
              <a:solidFill>
                <a:srgbClr val="7030A0"/>
              </a:solidFill>
            </a:endParaRPr>
          </a:p>
        </p:txBody>
      </p:sp>
      <p:sp>
        <p:nvSpPr>
          <p:cNvPr id="3" name="Content Placeholder 2"/>
          <p:cNvSpPr>
            <a:spLocks noGrp="1"/>
          </p:cNvSpPr>
          <p:nvPr>
            <p:ph idx="1"/>
          </p:nvPr>
        </p:nvSpPr>
        <p:spPr>
          <a:xfrm>
            <a:off x="-1" y="947608"/>
            <a:ext cx="11298745" cy="3880773"/>
          </a:xfrm>
        </p:spPr>
        <p:txBody>
          <a:bodyPr>
            <a:noAutofit/>
          </a:bodyPr>
          <a:lstStyle/>
          <a:p>
            <a:pPr marL="0" indent="0">
              <a:buNone/>
            </a:pPr>
            <a:endParaRPr lang="en-US" sz="1100" dirty="0"/>
          </a:p>
          <a:p>
            <a:r>
              <a:rPr lang="en-US" sz="3600" b="1" dirty="0" smtClean="0">
                <a:solidFill>
                  <a:srgbClr val="7030A0"/>
                </a:solidFill>
              </a:rPr>
              <a:t>In a  7-10 sentence paragraph state your stance on the following issue:</a:t>
            </a:r>
          </a:p>
          <a:p>
            <a:pPr lvl="1"/>
            <a:r>
              <a:rPr lang="en-US" sz="4000" b="1" dirty="0" smtClean="0">
                <a:solidFill>
                  <a:srgbClr val="0070C0"/>
                </a:solidFill>
              </a:rPr>
              <a:t>Having 2 Equal Powers (the Soviet Union and the United States) actually encouraged world peace. Therefore, the money spent on the Cold War was not misplaced and was justified. Do you agree or disagree, why or why not? Provide 3 examples to back up your argument. </a:t>
            </a:r>
            <a:endParaRPr lang="en-US" sz="4000" b="1" dirty="0">
              <a:solidFill>
                <a:srgbClr val="0070C0"/>
              </a:solidFill>
            </a:endParaRPr>
          </a:p>
        </p:txBody>
      </p:sp>
    </p:spTree>
    <p:extLst>
      <p:ext uri="{BB962C8B-B14F-4D97-AF65-F5344CB8AC3E}">
        <p14:creationId xmlns:p14="http://schemas.microsoft.com/office/powerpoint/2010/main" val="3571493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79856" y="267991"/>
            <a:ext cx="9404723" cy="1400530"/>
          </a:xfrm>
        </p:spPr>
        <p:txBody>
          <a:bodyPr/>
          <a:lstStyle/>
          <a:p>
            <a:pPr eaLnBrk="1" hangingPunct="1"/>
            <a:r>
              <a:rPr lang="en-US" altLang="en-US" sz="4800" b="1" u="sng" dirty="0" smtClean="0"/>
              <a:t>Protecting Canadian Culture</a:t>
            </a:r>
          </a:p>
        </p:txBody>
      </p:sp>
      <p:sp>
        <p:nvSpPr>
          <p:cNvPr id="30723" name="Rectangle 3"/>
          <p:cNvSpPr>
            <a:spLocks noGrp="1" noChangeArrowheads="1"/>
          </p:cNvSpPr>
          <p:nvPr>
            <p:ph idx="1"/>
          </p:nvPr>
        </p:nvSpPr>
        <p:spPr>
          <a:xfrm>
            <a:off x="652322" y="1668521"/>
            <a:ext cx="10993139" cy="5326937"/>
          </a:xfrm>
        </p:spPr>
        <p:txBody>
          <a:bodyPr>
            <a:normAutofit/>
          </a:bodyPr>
          <a:lstStyle/>
          <a:p>
            <a:pPr eaLnBrk="1" hangingPunct="1">
              <a:lnSpc>
                <a:spcPct val="90000"/>
              </a:lnSpc>
            </a:pPr>
            <a:r>
              <a:rPr lang="en-US" altLang="en-US" sz="3600" dirty="0" smtClean="0"/>
              <a:t>By </a:t>
            </a:r>
            <a:r>
              <a:rPr lang="en-US" altLang="en-US" sz="3600" dirty="0"/>
              <a:t>1950’s American culture began flooding into Canada</a:t>
            </a:r>
          </a:p>
          <a:p>
            <a:pPr eaLnBrk="1" hangingPunct="1">
              <a:lnSpc>
                <a:spcPct val="90000"/>
              </a:lnSpc>
            </a:pPr>
            <a:r>
              <a:rPr lang="en-US" altLang="en-US" sz="3600" dirty="0"/>
              <a:t>1951 Massy Commission reported that Canadian culture was at risk and recommended strong support for Canadian culture agencies like the National Film Board (NFB) be strengthened and the CBC be put in charge of the development of Canadian </a:t>
            </a:r>
            <a:r>
              <a:rPr lang="en-US" altLang="en-US" sz="3600" dirty="0" smtClean="0"/>
              <a:t>television.</a:t>
            </a:r>
            <a:endParaRPr lang="en-US" altLang="en-US" sz="3600" dirty="0"/>
          </a:p>
        </p:txBody>
      </p:sp>
    </p:spTree>
    <p:extLst>
      <p:ext uri="{BB962C8B-B14F-4D97-AF65-F5344CB8AC3E}">
        <p14:creationId xmlns:p14="http://schemas.microsoft.com/office/powerpoint/2010/main" val="1323516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36875" y="249518"/>
            <a:ext cx="9404723" cy="1400530"/>
          </a:xfrm>
        </p:spPr>
        <p:txBody>
          <a:bodyPr/>
          <a:lstStyle/>
          <a:p>
            <a:pPr eaLnBrk="1" hangingPunct="1"/>
            <a:r>
              <a:rPr lang="en-US" altLang="en-US" sz="4800" b="1" u="sng" dirty="0" smtClean="0"/>
              <a:t>Protecting Canadian Culture</a:t>
            </a:r>
          </a:p>
        </p:txBody>
      </p:sp>
      <p:sp>
        <p:nvSpPr>
          <p:cNvPr id="31747" name="Rectangle 3"/>
          <p:cNvSpPr>
            <a:spLocks noGrp="1" noChangeArrowheads="1"/>
          </p:cNvSpPr>
          <p:nvPr>
            <p:ph idx="1"/>
          </p:nvPr>
        </p:nvSpPr>
        <p:spPr>
          <a:xfrm>
            <a:off x="392114" y="1600329"/>
            <a:ext cx="11337431" cy="5160682"/>
          </a:xfrm>
        </p:spPr>
        <p:txBody>
          <a:bodyPr>
            <a:noAutofit/>
          </a:bodyPr>
          <a:lstStyle/>
          <a:p>
            <a:pPr eaLnBrk="1" hangingPunct="1">
              <a:lnSpc>
                <a:spcPct val="90000"/>
              </a:lnSpc>
            </a:pPr>
            <a:r>
              <a:rPr lang="en-US" altLang="en-US" sz="3600" dirty="0" smtClean="0"/>
              <a:t>In 1968 the Canadian government created the Canadian Radio-Television Commission</a:t>
            </a:r>
          </a:p>
          <a:p>
            <a:pPr eaLnBrk="1" hangingPunct="1">
              <a:lnSpc>
                <a:spcPct val="90000"/>
              </a:lnSpc>
            </a:pPr>
            <a:r>
              <a:rPr lang="en-US" altLang="en-US" sz="3600" dirty="0" smtClean="0"/>
              <a:t>The CRTC was given the job of controlling television licensing, and made sure that radio and TV stations broadcast specific percentages of Canadian content</a:t>
            </a:r>
          </a:p>
          <a:p>
            <a:pPr eaLnBrk="1" hangingPunct="1">
              <a:lnSpc>
                <a:spcPct val="90000"/>
              </a:lnSpc>
            </a:pPr>
            <a:r>
              <a:rPr lang="en-US" altLang="en-US" sz="3600" dirty="0" smtClean="0"/>
              <a:t>Its responsibilities now include all tele-communication and media in Canada</a:t>
            </a:r>
          </a:p>
        </p:txBody>
      </p:sp>
    </p:spTree>
    <p:extLst>
      <p:ext uri="{BB962C8B-B14F-4D97-AF65-F5344CB8AC3E}">
        <p14:creationId xmlns:p14="http://schemas.microsoft.com/office/powerpoint/2010/main" val="2583331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98" y="412965"/>
            <a:ext cx="10851502" cy="1303867"/>
          </a:xfrm>
        </p:spPr>
        <p:txBody>
          <a:bodyPr>
            <a:noAutofit/>
          </a:bodyPr>
          <a:lstStyle/>
          <a:p>
            <a:r>
              <a:rPr lang="en-US" sz="5400" b="1" dirty="0" smtClean="0">
                <a:solidFill>
                  <a:srgbClr val="0070C0"/>
                </a:solidFill>
              </a:rPr>
              <a:t>Everyone has a slip of paper…</a:t>
            </a:r>
            <a:endParaRPr lang="en-US" sz="5400" b="1" dirty="0">
              <a:solidFill>
                <a:srgbClr val="0070C0"/>
              </a:solidFill>
            </a:endParaRPr>
          </a:p>
        </p:txBody>
      </p:sp>
      <p:sp>
        <p:nvSpPr>
          <p:cNvPr id="3" name="Content Placeholder 2"/>
          <p:cNvSpPr>
            <a:spLocks noGrp="1"/>
          </p:cNvSpPr>
          <p:nvPr>
            <p:ph idx="1"/>
          </p:nvPr>
        </p:nvSpPr>
        <p:spPr>
          <a:xfrm>
            <a:off x="886408" y="1679514"/>
            <a:ext cx="10543592" cy="4721289"/>
          </a:xfrm>
        </p:spPr>
        <p:txBody>
          <a:bodyPr>
            <a:normAutofit/>
          </a:bodyPr>
          <a:lstStyle/>
          <a:p>
            <a:r>
              <a:rPr lang="en-US" sz="3200" b="1" dirty="0" smtClean="0">
                <a:latin typeface="Calibri" panose="020F0502020204030204" pitchFamily="34" charset="0"/>
              </a:rPr>
              <a:t>Papers are designed to fit into </a:t>
            </a:r>
            <a:r>
              <a:rPr lang="en-US" sz="3200" b="1" u="sng" dirty="0" smtClean="0">
                <a:solidFill>
                  <a:srgbClr val="FF0000"/>
                </a:solidFill>
                <a:latin typeface="Calibri" panose="020F0502020204030204" pitchFamily="34" charset="0"/>
              </a:rPr>
              <a:t>groups of 3.</a:t>
            </a:r>
          </a:p>
          <a:p>
            <a:r>
              <a:rPr lang="en-US" sz="3200" b="1" dirty="0" smtClean="0">
                <a:latin typeface="Calibri" panose="020F0502020204030204" pitchFamily="34" charset="0"/>
              </a:rPr>
              <a:t>Travel the classroom until you find </a:t>
            </a:r>
            <a:r>
              <a:rPr lang="en-US" sz="3200" b="1" u="sng" dirty="0" smtClean="0">
                <a:solidFill>
                  <a:srgbClr val="FF0000"/>
                </a:solidFill>
                <a:latin typeface="Calibri" panose="020F0502020204030204" pitchFamily="34" charset="0"/>
              </a:rPr>
              <a:t>your group of 3.</a:t>
            </a:r>
          </a:p>
          <a:p>
            <a:r>
              <a:rPr lang="en-US" sz="3200" b="1" u="sng" dirty="0" smtClean="0">
                <a:solidFill>
                  <a:srgbClr val="FF0000"/>
                </a:solidFill>
                <a:latin typeface="Calibri" panose="020F0502020204030204" pitchFamily="34" charset="0"/>
              </a:rPr>
              <a:t>Sit down together </a:t>
            </a:r>
            <a:r>
              <a:rPr lang="en-US" sz="3200" b="1" dirty="0" smtClean="0">
                <a:latin typeface="Calibri" panose="020F0502020204030204" pitchFamily="34" charset="0"/>
              </a:rPr>
              <a:t>and be prepared to describe the </a:t>
            </a:r>
            <a:r>
              <a:rPr lang="en-US" sz="3200" b="1" u="sng" dirty="0" smtClean="0">
                <a:solidFill>
                  <a:srgbClr val="FF0000"/>
                </a:solidFill>
                <a:latin typeface="Calibri" panose="020F0502020204030204" pitchFamily="34" charset="0"/>
              </a:rPr>
              <a:t>LINK</a:t>
            </a:r>
            <a:r>
              <a:rPr lang="en-US" sz="3200" b="1" dirty="0" smtClean="0">
                <a:latin typeface="Calibri" panose="020F0502020204030204" pitchFamily="34" charset="0"/>
              </a:rPr>
              <a:t> between you to the class. </a:t>
            </a:r>
          </a:p>
          <a:p>
            <a:r>
              <a:rPr lang="en-US" sz="3200" b="1" dirty="0" smtClean="0">
                <a:latin typeface="Calibri" panose="020F0502020204030204" pitchFamily="34" charset="0"/>
              </a:rPr>
              <a:t>Also be prepared to briefly </a:t>
            </a:r>
            <a:r>
              <a:rPr lang="en-US" sz="3200" b="1" u="sng" dirty="0" smtClean="0">
                <a:solidFill>
                  <a:srgbClr val="FF0000"/>
                </a:solidFill>
                <a:latin typeface="Calibri" panose="020F0502020204030204" pitchFamily="34" charset="0"/>
              </a:rPr>
              <a:t>explain</a:t>
            </a:r>
            <a:r>
              <a:rPr lang="en-US" sz="3200" b="1" dirty="0" smtClean="0">
                <a:latin typeface="Calibri" panose="020F0502020204030204" pitchFamily="34" charset="0"/>
              </a:rPr>
              <a:t> your slip to the class.</a:t>
            </a:r>
          </a:p>
          <a:p>
            <a:r>
              <a:rPr lang="en-US" sz="3200" b="1" dirty="0" smtClean="0">
                <a:latin typeface="Calibri" panose="020F0502020204030204" pitchFamily="34" charset="0"/>
              </a:rPr>
              <a:t>If you don’t know what your slip of paper means look it up in your </a:t>
            </a:r>
            <a:r>
              <a:rPr lang="en-US" sz="3200" b="1" u="sng" dirty="0" smtClean="0">
                <a:solidFill>
                  <a:srgbClr val="FF0000"/>
                </a:solidFill>
                <a:latin typeface="Calibri" panose="020F0502020204030204" pitchFamily="34" charset="0"/>
              </a:rPr>
              <a:t>notes</a:t>
            </a:r>
            <a:r>
              <a:rPr lang="en-US" sz="3200" b="1" dirty="0" smtClean="0">
                <a:latin typeface="Calibri" panose="020F0502020204030204" pitchFamily="34" charset="0"/>
              </a:rPr>
              <a:t> asap or ask me for help. </a:t>
            </a:r>
          </a:p>
          <a:p>
            <a:pPr marL="0" indent="0">
              <a:buNone/>
            </a:pPr>
            <a:endParaRPr lang="en-US" sz="3200" b="1" dirty="0">
              <a:latin typeface="Calibri" panose="020F0502020204030204" pitchFamily="34" charset="0"/>
            </a:endParaRPr>
          </a:p>
        </p:txBody>
      </p:sp>
    </p:spTree>
    <p:extLst>
      <p:ext uri="{BB962C8B-B14F-4D97-AF65-F5344CB8AC3E}">
        <p14:creationId xmlns:p14="http://schemas.microsoft.com/office/powerpoint/2010/main" val="2121162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36875" y="110975"/>
            <a:ext cx="9404723" cy="1400530"/>
          </a:xfrm>
        </p:spPr>
        <p:txBody>
          <a:bodyPr/>
          <a:lstStyle/>
          <a:p>
            <a:pPr eaLnBrk="1" hangingPunct="1"/>
            <a:r>
              <a:rPr lang="en-US" altLang="en-US" sz="4400" b="1" u="sng" dirty="0" smtClean="0"/>
              <a:t>Postwar Canada Prime Ministers</a:t>
            </a:r>
          </a:p>
        </p:txBody>
      </p:sp>
      <p:sp>
        <p:nvSpPr>
          <p:cNvPr id="32771" name="Rectangle 3"/>
          <p:cNvSpPr>
            <a:spLocks noGrp="1" noChangeArrowheads="1"/>
          </p:cNvSpPr>
          <p:nvPr>
            <p:ph idx="1"/>
          </p:nvPr>
        </p:nvSpPr>
        <p:spPr>
          <a:xfrm>
            <a:off x="205507" y="1011382"/>
            <a:ext cx="11866419" cy="5791202"/>
          </a:xfrm>
        </p:spPr>
        <p:txBody>
          <a:bodyPr>
            <a:noAutofit/>
          </a:bodyPr>
          <a:lstStyle/>
          <a:p>
            <a:r>
              <a:rPr lang="en-US" altLang="en-US" sz="2800" dirty="0" smtClean="0"/>
              <a:t>PM </a:t>
            </a:r>
            <a:r>
              <a:rPr lang="en-US" altLang="en-US" sz="2800" dirty="0" err="1" smtClean="0"/>
              <a:t>Laurant</a:t>
            </a:r>
            <a:r>
              <a:rPr lang="en-US" altLang="en-US" sz="2800" dirty="0" smtClean="0"/>
              <a:t> (1948-1957</a:t>
            </a:r>
            <a:r>
              <a:rPr lang="en-US" altLang="en-US" sz="2800" dirty="0"/>
              <a:t>) LIB</a:t>
            </a:r>
          </a:p>
          <a:p>
            <a:r>
              <a:rPr lang="en-US" altLang="en-US" sz="2800" dirty="0" smtClean="0"/>
              <a:t>PM John Diefenbaker (1957-1963</a:t>
            </a:r>
            <a:r>
              <a:rPr lang="en-US" altLang="en-US" sz="2800" dirty="0"/>
              <a:t>) </a:t>
            </a:r>
            <a:r>
              <a:rPr lang="en-US" altLang="en-US" sz="2800" dirty="0" smtClean="0"/>
              <a:t>CONS</a:t>
            </a:r>
          </a:p>
          <a:p>
            <a:r>
              <a:rPr lang="en-US" altLang="en-US" sz="2800" dirty="0" smtClean="0"/>
              <a:t>PM Lester Pearson (1963-1968</a:t>
            </a:r>
            <a:r>
              <a:rPr lang="en-US" altLang="en-US" sz="2800" dirty="0"/>
              <a:t>) LIB</a:t>
            </a:r>
          </a:p>
          <a:p>
            <a:r>
              <a:rPr lang="en-US" altLang="en-US" sz="2800" dirty="0" smtClean="0"/>
              <a:t>PM Pierre Trudeau (1968-1979,1980-1984)</a:t>
            </a:r>
            <a:r>
              <a:rPr lang="en-US" altLang="en-US" sz="2400" dirty="0" smtClean="0"/>
              <a:t>LIB</a:t>
            </a:r>
            <a:r>
              <a:rPr lang="en-US" altLang="en-US" sz="1400" dirty="0" smtClean="0"/>
              <a:t>  -Joe Clarke</a:t>
            </a:r>
          </a:p>
          <a:p>
            <a:r>
              <a:rPr lang="en-US" altLang="en-US" sz="2800" dirty="0" smtClean="0"/>
              <a:t>PM Brian Mulroney (1984-1993</a:t>
            </a:r>
            <a:r>
              <a:rPr lang="en-US" altLang="en-US" sz="2800" dirty="0"/>
              <a:t>) </a:t>
            </a:r>
            <a:r>
              <a:rPr lang="en-US" altLang="en-US" sz="2800" dirty="0" smtClean="0"/>
              <a:t>CONS</a:t>
            </a:r>
          </a:p>
          <a:p>
            <a:r>
              <a:rPr lang="en-US" altLang="en-US" sz="2800" dirty="0" smtClean="0"/>
              <a:t>PM Kim Campbell (1993</a:t>
            </a:r>
            <a:r>
              <a:rPr lang="en-US" altLang="en-US" sz="2800" dirty="0"/>
              <a:t>) </a:t>
            </a:r>
            <a:r>
              <a:rPr lang="en-US" altLang="en-US" sz="2800" dirty="0" smtClean="0"/>
              <a:t>CONS</a:t>
            </a:r>
          </a:p>
          <a:p>
            <a:pPr eaLnBrk="1" hangingPunct="1"/>
            <a:r>
              <a:rPr lang="en-US" altLang="en-US" sz="2800" dirty="0" smtClean="0"/>
              <a:t>PM Jean Chretien (1993-2003) LIB</a:t>
            </a:r>
          </a:p>
          <a:p>
            <a:r>
              <a:rPr lang="en-US" altLang="en-US" sz="2800" dirty="0" smtClean="0"/>
              <a:t>PM Paul Martin (2003-2006)</a:t>
            </a:r>
            <a:r>
              <a:rPr lang="en-US" altLang="en-US" sz="2800" dirty="0"/>
              <a:t> </a:t>
            </a:r>
            <a:r>
              <a:rPr lang="en-US" altLang="en-US" sz="2800" dirty="0" smtClean="0"/>
              <a:t>LIB  </a:t>
            </a:r>
            <a:r>
              <a:rPr lang="en-US" altLang="en-US" sz="1800" dirty="0" smtClean="0"/>
              <a:t>-Because JC resigned</a:t>
            </a:r>
          </a:p>
          <a:p>
            <a:pPr eaLnBrk="1" hangingPunct="1"/>
            <a:r>
              <a:rPr lang="en-US" altLang="en-US" sz="2800" dirty="0" smtClean="0"/>
              <a:t>PM Stephen Harper (2006 - 2015) CONS</a:t>
            </a:r>
          </a:p>
          <a:p>
            <a:pPr eaLnBrk="1" hangingPunct="1"/>
            <a:r>
              <a:rPr lang="en-US" altLang="en-US" sz="2800" dirty="0" smtClean="0"/>
              <a:t>PM Justin Trudeau (2016 - ?)	LIB</a:t>
            </a:r>
          </a:p>
        </p:txBody>
      </p:sp>
    </p:spTree>
    <p:extLst>
      <p:ext uri="{BB962C8B-B14F-4D97-AF65-F5344CB8AC3E}">
        <p14:creationId xmlns:p14="http://schemas.microsoft.com/office/powerpoint/2010/main" val="274511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altLang="en-US" sz="6600" b="1" u="sng" dirty="0" smtClean="0"/>
              <a:t>PM </a:t>
            </a:r>
            <a:r>
              <a:rPr lang="en-US" altLang="en-US" sz="6600" b="1" u="sng" dirty="0" err="1" smtClean="0"/>
              <a:t>Laurant</a:t>
            </a:r>
            <a:r>
              <a:rPr lang="en-US" altLang="en-US" sz="6600" b="1" u="sng" dirty="0" smtClean="0"/>
              <a:t> LIBERAL</a:t>
            </a:r>
          </a:p>
        </p:txBody>
      </p:sp>
      <p:sp>
        <p:nvSpPr>
          <p:cNvPr id="33795" name="Rectangle 3"/>
          <p:cNvSpPr>
            <a:spLocks noGrp="1" noChangeArrowheads="1"/>
          </p:cNvSpPr>
          <p:nvPr>
            <p:ph idx="1"/>
          </p:nvPr>
        </p:nvSpPr>
        <p:spPr>
          <a:xfrm>
            <a:off x="142732" y="1683462"/>
            <a:ext cx="8022213" cy="4717337"/>
          </a:xfrm>
        </p:spPr>
        <p:txBody>
          <a:bodyPr>
            <a:normAutofit/>
          </a:bodyPr>
          <a:lstStyle/>
          <a:p>
            <a:pPr eaLnBrk="1" hangingPunct="1"/>
            <a:r>
              <a:rPr lang="en-US" altLang="en-US" sz="4800" dirty="0" smtClean="0"/>
              <a:t>Mega projects such as the trans Canada Highway, the St. Lawrence Seaway, and the Trans Canada Pipe-line</a:t>
            </a:r>
          </a:p>
        </p:txBody>
      </p:sp>
      <p:pic>
        <p:nvPicPr>
          <p:cNvPr id="1026" name="Picture 2" descr="Saint Laurent, Louis Step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100" y="2571750"/>
            <a:ext cx="37719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157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36874" y="84382"/>
            <a:ext cx="9404723" cy="1400530"/>
          </a:xfrm>
        </p:spPr>
        <p:txBody>
          <a:bodyPr/>
          <a:lstStyle/>
          <a:p>
            <a:pPr eaLnBrk="1" hangingPunct="1"/>
            <a:r>
              <a:rPr lang="en-US" altLang="en-US" sz="6000" b="1" u="sng" dirty="0" smtClean="0"/>
              <a:t>PM Diefenbaker CONS</a:t>
            </a:r>
          </a:p>
        </p:txBody>
      </p:sp>
      <p:sp>
        <p:nvSpPr>
          <p:cNvPr id="34819" name="Rectangle 3"/>
          <p:cNvSpPr>
            <a:spLocks noGrp="1" noChangeArrowheads="1"/>
          </p:cNvSpPr>
          <p:nvPr>
            <p:ph idx="1"/>
          </p:nvPr>
        </p:nvSpPr>
        <p:spPr>
          <a:xfrm>
            <a:off x="105785" y="1318657"/>
            <a:ext cx="8685790" cy="5151445"/>
          </a:xfrm>
        </p:spPr>
        <p:txBody>
          <a:bodyPr>
            <a:noAutofit/>
          </a:bodyPr>
          <a:lstStyle/>
          <a:p>
            <a:pPr eaLnBrk="1" hangingPunct="1"/>
            <a:r>
              <a:rPr lang="en-US" altLang="en-US" sz="3200" dirty="0"/>
              <a:t>Cancelled the controversial Avro Arrow project in 1959 when Canada was at the forefront of science and technology</a:t>
            </a:r>
          </a:p>
          <a:p>
            <a:pPr eaLnBrk="1" hangingPunct="1"/>
            <a:r>
              <a:rPr lang="en-US" altLang="en-US" sz="3200" dirty="0"/>
              <a:t>Believed in an unhyphenated </a:t>
            </a:r>
            <a:r>
              <a:rPr lang="en-US" altLang="en-US" sz="3200" dirty="0" err="1"/>
              <a:t>Canadianism</a:t>
            </a:r>
            <a:endParaRPr lang="en-US" altLang="en-US" sz="3200" dirty="0"/>
          </a:p>
          <a:p>
            <a:pPr eaLnBrk="1" hangingPunct="1"/>
            <a:r>
              <a:rPr lang="en-US" altLang="en-US" sz="3200" dirty="0"/>
              <a:t>1st PM to include women in his cabinet</a:t>
            </a:r>
          </a:p>
          <a:p>
            <a:pPr eaLnBrk="1" hangingPunct="1"/>
            <a:r>
              <a:rPr lang="en-US" altLang="en-US" sz="3200" dirty="0"/>
              <a:t>Gave Status Indians the right to vote in federal elections</a:t>
            </a:r>
          </a:p>
          <a:p>
            <a:pPr eaLnBrk="1" hangingPunct="1"/>
            <a:r>
              <a:rPr lang="en-US" altLang="en-US" sz="3200" dirty="0"/>
              <a:t>Introduced the Canadian Bill of Rights, 1960</a:t>
            </a:r>
          </a:p>
        </p:txBody>
      </p:sp>
      <p:pic>
        <p:nvPicPr>
          <p:cNvPr id="2050" name="Picture 2" descr="Picture of DIEFENBAKER, The Right Hon. John George, C.H., P.C., Q.C., B.A., M.A., LL.B., LL.D., D.C.L., F.R.S.C., F.R.S.A., D.Litt., D.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702" y="1484912"/>
            <a:ext cx="3317298" cy="53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86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5056" y="-101463"/>
            <a:ext cx="9404723" cy="1400530"/>
          </a:xfrm>
        </p:spPr>
        <p:txBody>
          <a:bodyPr/>
          <a:lstStyle/>
          <a:p>
            <a:pPr eaLnBrk="1" hangingPunct="1"/>
            <a:r>
              <a:rPr lang="en-US" altLang="en-US" sz="8000" b="1" u="sng" dirty="0" smtClean="0"/>
              <a:t>PM Pearson</a:t>
            </a:r>
          </a:p>
        </p:txBody>
      </p:sp>
      <p:sp>
        <p:nvSpPr>
          <p:cNvPr id="35843" name="Rectangle 3"/>
          <p:cNvSpPr>
            <a:spLocks noGrp="1" noChangeArrowheads="1"/>
          </p:cNvSpPr>
          <p:nvPr>
            <p:ph idx="1"/>
          </p:nvPr>
        </p:nvSpPr>
        <p:spPr>
          <a:xfrm>
            <a:off x="198147" y="1304771"/>
            <a:ext cx="7541925" cy="5003664"/>
          </a:xfrm>
        </p:spPr>
        <p:txBody>
          <a:bodyPr>
            <a:noAutofit/>
          </a:bodyPr>
          <a:lstStyle/>
          <a:p>
            <a:pPr eaLnBrk="1" hangingPunct="1"/>
            <a:r>
              <a:rPr lang="en-US" altLang="en-US" sz="4000" dirty="0" smtClean="0"/>
              <a:t>Abolished capital punishment</a:t>
            </a:r>
          </a:p>
          <a:p>
            <a:pPr eaLnBrk="1" hangingPunct="1"/>
            <a:r>
              <a:rPr lang="en-US" altLang="en-US" sz="4000" dirty="0" smtClean="0"/>
              <a:t>Introduced the Canada pension plan, 1966</a:t>
            </a:r>
          </a:p>
          <a:p>
            <a:pPr eaLnBrk="1" hangingPunct="1"/>
            <a:r>
              <a:rPr lang="en-US" altLang="en-US" sz="4000" dirty="0" smtClean="0"/>
              <a:t>Medicare Act, 1966</a:t>
            </a:r>
          </a:p>
          <a:p>
            <a:pPr eaLnBrk="1" hangingPunct="1"/>
            <a:r>
              <a:rPr lang="en-US" altLang="en-US" sz="4000" dirty="0" smtClean="0"/>
              <a:t>Best remembered for Canada’s new flag</a:t>
            </a:r>
          </a:p>
          <a:p>
            <a:pPr eaLnBrk="1" hangingPunct="1"/>
            <a:r>
              <a:rPr lang="en-US" altLang="en-US" sz="4000" dirty="0" smtClean="0"/>
              <a:t>Nobel Peace Prize recipient</a:t>
            </a:r>
          </a:p>
        </p:txBody>
      </p:sp>
      <p:pic>
        <p:nvPicPr>
          <p:cNvPr id="3074" name="Picture 2" descr="http://www.canadahistory.com/sections/politics/pm/images/pearso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247" y="728230"/>
            <a:ext cx="4397952" cy="570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87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7110" y="0"/>
            <a:ext cx="7772400" cy="838200"/>
          </a:xfrm>
        </p:spPr>
        <p:txBody>
          <a:bodyPr/>
          <a:lstStyle/>
          <a:p>
            <a:pPr eaLnBrk="1" hangingPunct="1"/>
            <a:r>
              <a:rPr lang="en-US" altLang="en-US" sz="6600" b="1" u="sng" dirty="0" smtClean="0"/>
              <a:t>PM Trudeau</a:t>
            </a:r>
          </a:p>
        </p:txBody>
      </p:sp>
      <p:sp>
        <p:nvSpPr>
          <p:cNvPr id="36867" name="Rectangle 3"/>
          <p:cNvSpPr>
            <a:spLocks noGrp="1" noChangeArrowheads="1"/>
          </p:cNvSpPr>
          <p:nvPr>
            <p:ph idx="1"/>
          </p:nvPr>
        </p:nvSpPr>
        <p:spPr>
          <a:xfrm>
            <a:off x="0" y="1186873"/>
            <a:ext cx="6502400" cy="5671127"/>
          </a:xfrm>
        </p:spPr>
        <p:txBody>
          <a:bodyPr>
            <a:noAutofit/>
          </a:bodyPr>
          <a:lstStyle/>
          <a:p>
            <a:pPr eaLnBrk="1" hangingPunct="1">
              <a:lnSpc>
                <a:spcPct val="90000"/>
              </a:lnSpc>
            </a:pPr>
            <a:r>
              <a:rPr lang="en-US" altLang="en-US" sz="2400" dirty="0" smtClean="0"/>
              <a:t>Believed </a:t>
            </a:r>
            <a:r>
              <a:rPr lang="en-US" altLang="en-US" sz="2400" dirty="0"/>
              <a:t>in a “just society”</a:t>
            </a:r>
          </a:p>
          <a:p>
            <a:pPr eaLnBrk="1" hangingPunct="1">
              <a:lnSpc>
                <a:spcPct val="90000"/>
              </a:lnSpc>
            </a:pPr>
            <a:r>
              <a:rPr lang="en-US" altLang="en-US" sz="2400" dirty="0"/>
              <a:t>1969 introduce the Official languages Act-gave Canadians the right to deal with the governments or courts in French or English</a:t>
            </a:r>
          </a:p>
          <a:p>
            <a:pPr eaLnBrk="1" hangingPunct="1">
              <a:lnSpc>
                <a:spcPct val="90000"/>
              </a:lnSpc>
            </a:pPr>
            <a:r>
              <a:rPr lang="en-US" altLang="en-US" sz="2400" dirty="0"/>
              <a:t>1982 repatriated Canada’s Constitution. The Canadian Charter of Rights and Freedoms became a part of the Canada Act</a:t>
            </a:r>
          </a:p>
          <a:p>
            <a:pPr eaLnBrk="1" hangingPunct="1">
              <a:lnSpc>
                <a:spcPct val="90000"/>
              </a:lnSpc>
            </a:pPr>
            <a:r>
              <a:rPr lang="en-US" altLang="en-US" sz="2400" dirty="0"/>
              <a:t>In power when Quebec passed Bill 101 (1976) restricting the use of the English language in Quebec</a:t>
            </a:r>
          </a:p>
          <a:p>
            <a:pPr eaLnBrk="1" hangingPunct="1">
              <a:lnSpc>
                <a:spcPct val="90000"/>
              </a:lnSpc>
            </a:pPr>
            <a:r>
              <a:rPr lang="en-US" altLang="en-US" sz="2400" dirty="0"/>
              <a:t>Repatriated the Canadian Constitution in 1982 without the support of Quebec</a:t>
            </a:r>
          </a:p>
        </p:txBody>
      </p:sp>
      <p:pic>
        <p:nvPicPr>
          <p:cNvPr id="4098" name="Picture 2" descr="http://www.parl.gc.ca/parlinfo/images/Picture.aspx?Item=b17e1005-06c7-4b73-b5da-bc49c896d9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138" y="-1"/>
            <a:ext cx="4222461" cy="6839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17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81891" y="267856"/>
            <a:ext cx="9400309" cy="1143000"/>
          </a:xfrm>
        </p:spPr>
        <p:txBody>
          <a:bodyPr/>
          <a:lstStyle/>
          <a:p>
            <a:pPr eaLnBrk="1" hangingPunct="1"/>
            <a:r>
              <a:rPr lang="en-US" altLang="en-US" sz="5400" b="1" dirty="0" smtClean="0"/>
              <a:t>Trudeau’s Foreign Policy</a:t>
            </a:r>
          </a:p>
        </p:txBody>
      </p:sp>
      <p:sp>
        <p:nvSpPr>
          <p:cNvPr id="38915" name="Rectangle 3"/>
          <p:cNvSpPr>
            <a:spLocks noGrp="1" noChangeArrowheads="1"/>
          </p:cNvSpPr>
          <p:nvPr>
            <p:ph idx="1"/>
          </p:nvPr>
        </p:nvSpPr>
        <p:spPr>
          <a:xfrm>
            <a:off x="0" y="1103746"/>
            <a:ext cx="10825018" cy="5454072"/>
          </a:xfrm>
        </p:spPr>
        <p:txBody>
          <a:bodyPr>
            <a:noAutofit/>
          </a:bodyPr>
          <a:lstStyle/>
          <a:p>
            <a:pPr eaLnBrk="1" hangingPunct="1">
              <a:lnSpc>
                <a:spcPct val="90000"/>
              </a:lnSpc>
              <a:buFont typeface="Wingdings" panose="05000000000000000000" pitchFamily="2" charset="2"/>
              <a:buNone/>
            </a:pPr>
            <a:endParaRPr lang="en-US" altLang="en-US" sz="3200" dirty="0"/>
          </a:p>
          <a:p>
            <a:pPr eaLnBrk="1" hangingPunct="1">
              <a:lnSpc>
                <a:spcPct val="90000"/>
              </a:lnSpc>
            </a:pPr>
            <a:r>
              <a:rPr lang="en-US" altLang="en-US" sz="3200" dirty="0"/>
              <a:t>Created a foreign policy less dependent on the US</a:t>
            </a:r>
          </a:p>
          <a:p>
            <a:pPr eaLnBrk="1" hangingPunct="1">
              <a:lnSpc>
                <a:spcPct val="90000"/>
              </a:lnSpc>
            </a:pPr>
            <a:r>
              <a:rPr lang="en-US" altLang="en-US" sz="3200" dirty="0"/>
              <a:t>As a middle power, Trudeau aimed to bridge the gap between west/east (communism vs. capitalism) &amp; north/south (rich vs poor) countries</a:t>
            </a:r>
          </a:p>
          <a:p>
            <a:pPr eaLnBrk="1" hangingPunct="1">
              <a:lnSpc>
                <a:spcPct val="90000"/>
              </a:lnSpc>
            </a:pPr>
            <a:r>
              <a:rPr lang="en-US" altLang="en-US" sz="3200" dirty="0" smtClean="0"/>
              <a:t>Canadian </a:t>
            </a:r>
            <a:r>
              <a:rPr lang="en-US" altLang="en-US" sz="3200" dirty="0"/>
              <a:t>International Development Agency (CIDA):  created in 1968 under Trudeau’s gov’t</a:t>
            </a:r>
          </a:p>
          <a:p>
            <a:pPr eaLnBrk="1" hangingPunct="1">
              <a:lnSpc>
                <a:spcPct val="90000"/>
              </a:lnSpc>
            </a:pPr>
            <a:r>
              <a:rPr lang="en-US" altLang="en-US" sz="3200" dirty="0"/>
              <a:t>Tied-Aid:  Objective was to boost foreign aid to less industrialized countries.  Countries would have to agree to buy products manufactured in Canada</a:t>
            </a:r>
          </a:p>
        </p:txBody>
      </p:sp>
    </p:spTree>
    <p:extLst>
      <p:ext uri="{BB962C8B-B14F-4D97-AF65-F5344CB8AC3E}">
        <p14:creationId xmlns:p14="http://schemas.microsoft.com/office/powerpoint/2010/main" val="3470445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10765" y="138682"/>
            <a:ext cx="9404723" cy="1400530"/>
          </a:xfrm>
        </p:spPr>
        <p:txBody>
          <a:bodyPr/>
          <a:lstStyle/>
          <a:p>
            <a:pPr eaLnBrk="1" hangingPunct="1"/>
            <a:r>
              <a:rPr lang="en-US" altLang="en-US" sz="5400" b="1" u="sng" dirty="0" smtClean="0"/>
              <a:t>The Mulroney Era</a:t>
            </a:r>
          </a:p>
        </p:txBody>
      </p:sp>
      <p:sp>
        <p:nvSpPr>
          <p:cNvPr id="39939" name="Rectangle 3"/>
          <p:cNvSpPr>
            <a:spLocks noGrp="1" noChangeArrowheads="1"/>
          </p:cNvSpPr>
          <p:nvPr>
            <p:ph idx="1"/>
          </p:nvPr>
        </p:nvSpPr>
        <p:spPr>
          <a:xfrm>
            <a:off x="8834" y="1452416"/>
            <a:ext cx="6945745" cy="5733473"/>
          </a:xfrm>
        </p:spPr>
        <p:txBody>
          <a:bodyPr>
            <a:normAutofit/>
          </a:bodyPr>
          <a:lstStyle/>
          <a:p>
            <a:pPr eaLnBrk="1" hangingPunct="1"/>
            <a:r>
              <a:rPr lang="en-US" altLang="en-US" sz="3200" dirty="0" smtClean="0"/>
              <a:t>Closer ties to the United States</a:t>
            </a:r>
          </a:p>
          <a:p>
            <a:pPr eaLnBrk="1" hangingPunct="1"/>
            <a:r>
              <a:rPr lang="en-US" altLang="en-US" sz="3200" dirty="0" smtClean="0"/>
              <a:t>In 1988 signed the North America Free Trade Agreement (NAFTA) with the US and Mexico</a:t>
            </a:r>
          </a:p>
          <a:p>
            <a:pPr eaLnBrk="1" hangingPunct="1"/>
            <a:r>
              <a:rPr lang="en-US" altLang="en-US" sz="3200" dirty="0" smtClean="0"/>
              <a:t>The theory behind the agreement was to eliminate cross-border tariffs between countries</a:t>
            </a:r>
          </a:p>
        </p:txBody>
      </p:sp>
      <p:pic>
        <p:nvPicPr>
          <p:cNvPr id="5122" name="Picture 2" descr="http://pm.gc.ca/sites/pm/files/media/primeministers/pm_martin_brian_mulroney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579" y="0"/>
            <a:ext cx="5237421" cy="696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08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874547" y="-73891"/>
            <a:ext cx="9404723" cy="1400530"/>
          </a:xfrm>
        </p:spPr>
        <p:txBody>
          <a:bodyPr/>
          <a:lstStyle/>
          <a:p>
            <a:pPr eaLnBrk="1" hangingPunct="1"/>
            <a:r>
              <a:rPr lang="en-US" altLang="en-US" sz="6600" b="1" u="sng" smtClean="0"/>
              <a:t>Mulroney Era</a:t>
            </a:r>
          </a:p>
        </p:txBody>
      </p:sp>
      <p:sp>
        <p:nvSpPr>
          <p:cNvPr id="40963" name="Rectangle 3"/>
          <p:cNvSpPr>
            <a:spLocks noGrp="1" noChangeArrowheads="1"/>
          </p:cNvSpPr>
          <p:nvPr>
            <p:ph idx="1"/>
          </p:nvPr>
        </p:nvSpPr>
        <p:spPr>
          <a:xfrm>
            <a:off x="611909" y="1258455"/>
            <a:ext cx="11247582" cy="5419436"/>
          </a:xfrm>
        </p:spPr>
        <p:txBody>
          <a:bodyPr>
            <a:normAutofit/>
          </a:bodyPr>
          <a:lstStyle/>
          <a:p>
            <a:pPr eaLnBrk="1" hangingPunct="1">
              <a:lnSpc>
                <a:spcPct val="90000"/>
              </a:lnSpc>
            </a:pPr>
            <a:r>
              <a:rPr lang="en-US" altLang="en-US" sz="3600" dirty="0"/>
              <a:t>Attempted to end the bitterness between Quebec and rest of country by amending the Constitution</a:t>
            </a:r>
          </a:p>
          <a:p>
            <a:pPr eaLnBrk="1" hangingPunct="1">
              <a:lnSpc>
                <a:spcPct val="90000"/>
              </a:lnSpc>
            </a:pPr>
            <a:r>
              <a:rPr lang="en-US" altLang="en-US" sz="3600" dirty="0" err="1"/>
              <a:t>Meech</a:t>
            </a:r>
            <a:r>
              <a:rPr lang="en-US" altLang="en-US" sz="3600" dirty="0"/>
              <a:t> Lake </a:t>
            </a:r>
            <a:r>
              <a:rPr lang="en-US" altLang="en-US" sz="3600" dirty="0" smtClean="0"/>
              <a:t>Accord</a:t>
            </a:r>
          </a:p>
          <a:p>
            <a:pPr>
              <a:lnSpc>
                <a:spcPct val="90000"/>
              </a:lnSpc>
            </a:pPr>
            <a:r>
              <a:rPr lang="en-US" altLang="en-US" sz="3600" dirty="0"/>
              <a:t>Charlottetown Accord, 1992</a:t>
            </a:r>
          </a:p>
          <a:p>
            <a:pPr eaLnBrk="1" hangingPunct="1">
              <a:lnSpc>
                <a:spcPct val="90000"/>
              </a:lnSpc>
            </a:pPr>
            <a:r>
              <a:rPr lang="en-US" altLang="en-US" sz="3600" dirty="0" smtClean="0"/>
              <a:t>Both failed</a:t>
            </a:r>
          </a:p>
          <a:p>
            <a:pPr eaLnBrk="1" hangingPunct="1">
              <a:lnSpc>
                <a:spcPct val="90000"/>
              </a:lnSpc>
            </a:pPr>
            <a:r>
              <a:rPr lang="en-US" altLang="en-US" sz="3600" dirty="0" smtClean="0"/>
              <a:t>We still don’t have a constitution</a:t>
            </a:r>
          </a:p>
          <a:p>
            <a:pPr eaLnBrk="1" hangingPunct="1">
              <a:lnSpc>
                <a:spcPct val="90000"/>
              </a:lnSpc>
            </a:pPr>
            <a:r>
              <a:rPr lang="en-US" altLang="en-US" sz="3600" dirty="0" smtClean="0"/>
              <a:t>But Charter of Rights and Freedoms from Trudeau remains</a:t>
            </a:r>
            <a:endParaRPr lang="en-US" altLang="en-US" sz="3600" dirty="0"/>
          </a:p>
        </p:txBody>
      </p:sp>
    </p:spTree>
    <p:extLst>
      <p:ext uri="{BB962C8B-B14F-4D97-AF65-F5344CB8AC3E}">
        <p14:creationId xmlns:p14="http://schemas.microsoft.com/office/powerpoint/2010/main" val="1963364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839" y="4202545"/>
            <a:ext cx="11605925" cy="2429164"/>
          </a:xfrm>
        </p:spPr>
        <p:txBody>
          <a:bodyPr>
            <a:normAutofit/>
          </a:bodyPr>
          <a:lstStyle/>
          <a:p>
            <a:r>
              <a:rPr lang="en-US" sz="3600" dirty="0" smtClean="0"/>
              <a:t>Automatically became PM when Mulroney stepped down.</a:t>
            </a:r>
          </a:p>
          <a:p>
            <a:r>
              <a:rPr lang="en-US" sz="3600" dirty="0" smtClean="0"/>
              <a:t>First female PM ever, but didn’t really have time to influence policy.</a:t>
            </a:r>
            <a:endParaRPr lang="en-US" sz="3600" dirty="0"/>
          </a:p>
        </p:txBody>
      </p:sp>
      <p:pic>
        <p:nvPicPr>
          <p:cNvPr id="6146" name="Picture 2" descr="http://www.kimcampbell.com/sites/default/files/header_images/header_hom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05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84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404723" cy="1400530"/>
          </a:xfrm>
        </p:spPr>
        <p:txBody>
          <a:bodyPr/>
          <a:lstStyle/>
          <a:p>
            <a:pPr eaLnBrk="1" hangingPunct="1"/>
            <a:r>
              <a:rPr lang="en-US" altLang="en-US" sz="7200" b="1" u="sng" dirty="0" smtClean="0"/>
              <a:t>Jean Chretien </a:t>
            </a:r>
          </a:p>
        </p:txBody>
      </p:sp>
      <p:sp>
        <p:nvSpPr>
          <p:cNvPr id="2" name="Rectangle 1"/>
          <p:cNvSpPr/>
          <p:nvPr/>
        </p:nvSpPr>
        <p:spPr>
          <a:xfrm>
            <a:off x="147783" y="1342148"/>
            <a:ext cx="8515926" cy="5262979"/>
          </a:xfrm>
          <a:prstGeom prst="rect">
            <a:avLst/>
          </a:prstGeom>
        </p:spPr>
        <p:txBody>
          <a:bodyPr wrap="square">
            <a:spAutoFit/>
          </a:bodyPr>
          <a:lstStyle/>
          <a:p>
            <a:pPr fontAlgn="base"/>
            <a:r>
              <a:rPr lang="en-US" sz="2400" dirty="0" smtClean="0"/>
              <a:t>- </a:t>
            </a:r>
            <a:r>
              <a:rPr lang="en-US" sz="2800" dirty="0" smtClean="0"/>
              <a:t>Improvement </a:t>
            </a:r>
            <a:r>
              <a:rPr lang="en-US" sz="2800" dirty="0"/>
              <a:t>in Canadian economy, including eliminating deficit and a budget surplus for five straight years</a:t>
            </a:r>
          </a:p>
          <a:p>
            <a:pPr fontAlgn="base"/>
            <a:r>
              <a:rPr lang="en-US" sz="2800" dirty="0" smtClean="0"/>
              <a:t>- passed</a:t>
            </a:r>
            <a:r>
              <a:rPr lang="en-US" sz="2800" dirty="0"/>
              <a:t> </a:t>
            </a:r>
            <a:r>
              <a:rPr lang="en-US" sz="2800" dirty="0" smtClean="0"/>
              <a:t>Clarity Bill saying </a:t>
            </a:r>
            <a:r>
              <a:rPr lang="en-US" sz="2800" dirty="0"/>
              <a:t>Quebec can only separate after a solid majority votes "yes" on a clear question.</a:t>
            </a:r>
          </a:p>
          <a:p>
            <a:pPr fontAlgn="base"/>
            <a:r>
              <a:rPr lang="en-US" sz="2800" dirty="0" smtClean="0"/>
              <a:t>- active </a:t>
            </a:r>
            <a:r>
              <a:rPr lang="en-US" sz="2800" dirty="0"/>
              <a:t>social agenda included Child Tax Benefit</a:t>
            </a:r>
          </a:p>
          <a:p>
            <a:pPr fontAlgn="base"/>
            <a:r>
              <a:rPr lang="en-US" sz="2800" dirty="0" smtClean="0"/>
              <a:t>- ratified </a:t>
            </a:r>
            <a:r>
              <a:rPr lang="en-US" sz="2800" dirty="0"/>
              <a:t>Kyoto Protocol</a:t>
            </a:r>
          </a:p>
          <a:p>
            <a:pPr fontAlgn="base"/>
            <a:r>
              <a:rPr lang="en-US" sz="2800" dirty="0" smtClean="0"/>
              <a:t>- supported </a:t>
            </a:r>
            <a:r>
              <a:rPr lang="en-US" sz="2800" dirty="0"/>
              <a:t>the war on terrorism but would not send troops to Iraq without UN resolution for military action</a:t>
            </a:r>
          </a:p>
        </p:txBody>
      </p:sp>
      <p:pic>
        <p:nvPicPr>
          <p:cNvPr id="7170" name="Picture 2" descr="http://www.uwinnipeg.ca/awards-distinctions/images/jean-chreti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146" y="1431636"/>
            <a:ext cx="3575548" cy="491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25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i.ytimg.com/vi/L-K19rVDxoM/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1" y="3796073"/>
            <a:ext cx="7298610" cy="41054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sip.org/sites/default/files/styles/conditional_lead_image/public/cover-Human-Rights-Perestroika-and-the-End-of-the-Cold-War.jpg?itok=sGKf9x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014"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lobalpeaceproject.net/vedicpandits/wp-content/uploads/2012/10/berlin-w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36" y="-1458715"/>
            <a:ext cx="7298610" cy="560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12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11" y="199053"/>
            <a:ext cx="8596668" cy="1320800"/>
          </a:xfrm>
        </p:spPr>
        <p:txBody>
          <a:bodyPr/>
          <a:lstStyle/>
          <a:p>
            <a:r>
              <a:rPr lang="en-US" sz="6600" dirty="0" smtClean="0">
                <a:solidFill>
                  <a:schemeClr val="accent2"/>
                </a:solidFill>
              </a:rPr>
              <a:t>Stephen Harper</a:t>
            </a:r>
            <a:endParaRPr lang="en-US" sz="6600" dirty="0">
              <a:solidFill>
                <a:schemeClr val="accent2"/>
              </a:solidFill>
            </a:endParaRPr>
          </a:p>
        </p:txBody>
      </p:sp>
      <p:sp>
        <p:nvSpPr>
          <p:cNvPr id="3" name="Content Placeholder 2"/>
          <p:cNvSpPr>
            <a:spLocks noGrp="1"/>
          </p:cNvSpPr>
          <p:nvPr>
            <p:ph idx="1"/>
          </p:nvPr>
        </p:nvSpPr>
        <p:spPr>
          <a:xfrm>
            <a:off x="305092" y="1330165"/>
            <a:ext cx="6008160" cy="3880773"/>
          </a:xfrm>
        </p:spPr>
        <p:txBody>
          <a:bodyPr>
            <a:noAutofit/>
          </a:bodyPr>
          <a:lstStyle/>
          <a:p>
            <a:r>
              <a:rPr lang="en-US" sz="3600" dirty="0" smtClean="0">
                <a:solidFill>
                  <a:schemeClr val="accent2"/>
                </a:solidFill>
              </a:rPr>
              <a:t>People were tired of Liberal gov’ts</a:t>
            </a:r>
          </a:p>
          <a:p>
            <a:r>
              <a:rPr lang="en-US" sz="3600" dirty="0" smtClean="0">
                <a:solidFill>
                  <a:schemeClr val="accent2"/>
                </a:solidFill>
              </a:rPr>
              <a:t>Brought in Conservatives during time of economic downturn (depression)</a:t>
            </a:r>
          </a:p>
          <a:p>
            <a:r>
              <a:rPr lang="en-US" sz="3600" dirty="0" smtClean="0">
                <a:solidFill>
                  <a:schemeClr val="accent2"/>
                </a:solidFill>
              </a:rPr>
              <a:t>But Harper remains and wins majority gov’ts until 2015.</a:t>
            </a:r>
          </a:p>
        </p:txBody>
      </p:sp>
      <p:pic>
        <p:nvPicPr>
          <p:cNvPr id="4" name="Picture 2" descr="https://i.cbc.ca/1.1668575.1379079759!/httpImage/image.jpg_gen/derivatives/16x9_620/li-stephen-harper-620-rtr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687" y="0"/>
            <a:ext cx="5195313" cy="292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135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11" y="199053"/>
            <a:ext cx="8596668" cy="1320800"/>
          </a:xfrm>
        </p:spPr>
        <p:txBody>
          <a:bodyPr/>
          <a:lstStyle/>
          <a:p>
            <a:r>
              <a:rPr lang="en-US" sz="6600" dirty="0" smtClean="0">
                <a:solidFill>
                  <a:srgbClr val="FF0000"/>
                </a:solidFill>
              </a:rPr>
              <a:t>Justin Trudeau </a:t>
            </a:r>
            <a:endParaRPr lang="en-US" sz="6600" dirty="0">
              <a:solidFill>
                <a:srgbClr val="FF0000"/>
              </a:solidFill>
            </a:endParaRPr>
          </a:p>
        </p:txBody>
      </p:sp>
      <p:sp>
        <p:nvSpPr>
          <p:cNvPr id="3" name="Content Placeholder 2"/>
          <p:cNvSpPr>
            <a:spLocks noGrp="1"/>
          </p:cNvSpPr>
          <p:nvPr>
            <p:ph idx="1"/>
          </p:nvPr>
        </p:nvSpPr>
        <p:spPr>
          <a:xfrm>
            <a:off x="305091" y="1330165"/>
            <a:ext cx="8084425" cy="3880773"/>
          </a:xfrm>
        </p:spPr>
        <p:txBody>
          <a:bodyPr>
            <a:noAutofit/>
          </a:bodyPr>
          <a:lstStyle/>
          <a:p>
            <a:r>
              <a:rPr lang="en-US" sz="2800" dirty="0" smtClean="0">
                <a:solidFill>
                  <a:srgbClr val="FF0000"/>
                </a:solidFill>
              </a:rPr>
              <a:t>Liberal Prime Minister</a:t>
            </a:r>
          </a:p>
          <a:p>
            <a:r>
              <a:rPr lang="en-US" sz="2800" dirty="0" smtClean="0">
                <a:solidFill>
                  <a:srgbClr val="FF0000"/>
                </a:solidFill>
              </a:rPr>
              <a:t>2016 - ? </a:t>
            </a:r>
          </a:p>
          <a:p>
            <a:r>
              <a:rPr lang="en-US" sz="2800" dirty="0" smtClean="0">
                <a:solidFill>
                  <a:srgbClr val="FF0000"/>
                </a:solidFill>
              </a:rPr>
              <a:t>Promised to take in 10,000 Syrian Refugees</a:t>
            </a:r>
          </a:p>
          <a:p>
            <a:r>
              <a:rPr lang="en-US" sz="2800" dirty="0" smtClean="0">
                <a:solidFill>
                  <a:srgbClr val="FF0000"/>
                </a:solidFill>
              </a:rPr>
              <a:t>Removed Canadian war planes from Syria</a:t>
            </a:r>
          </a:p>
          <a:p>
            <a:r>
              <a:rPr lang="en-US" sz="2800" dirty="0" smtClean="0">
                <a:solidFill>
                  <a:srgbClr val="FF0000"/>
                </a:solidFill>
              </a:rPr>
              <a:t>Focus on Canada as progressive, youthful, inclusive, welcoming? </a:t>
            </a:r>
          </a:p>
          <a:p>
            <a:r>
              <a:rPr lang="en-US" sz="2800" dirty="0" smtClean="0">
                <a:solidFill>
                  <a:srgbClr val="FF0000"/>
                </a:solidFill>
              </a:rPr>
              <a:t>Picked a balanced Cabinet (females, minorities)</a:t>
            </a:r>
          </a:p>
          <a:p>
            <a:r>
              <a:rPr lang="en-US" sz="2800" dirty="0" smtClean="0">
                <a:solidFill>
                  <a:srgbClr val="FF0000"/>
                </a:solidFill>
              </a:rPr>
              <a:t>Attends pride parades.</a:t>
            </a:r>
          </a:p>
          <a:p>
            <a:r>
              <a:rPr lang="en-US" sz="2800" dirty="0" smtClean="0">
                <a:solidFill>
                  <a:srgbClr val="FF0000"/>
                </a:solidFill>
              </a:rPr>
              <a:t>Environment? Pipelines? Kill one build another. </a:t>
            </a:r>
            <a:endParaRPr lang="en-US" sz="2800" dirty="0">
              <a:solidFill>
                <a:srgbClr val="FF0000"/>
              </a:solidFill>
            </a:endParaRPr>
          </a:p>
        </p:txBody>
      </p:sp>
      <p:pic>
        <p:nvPicPr>
          <p:cNvPr id="1026" name="Picture 2" descr="https://static1.squarespace.com/static/546b977ee4b0914b7104b2b0/55f996c8e4b06add1f903f6d/580a61521b631bd9f46b8afd/1477088099036/prime-minister-designate-justin-trudeau.jpg?format=1500w"/>
          <p:cNvPicPr>
            <a:picLocks noChangeAspect="1" noChangeArrowheads="1"/>
          </p:cNvPicPr>
          <p:nvPr/>
        </p:nvPicPr>
        <p:blipFill rotWithShape="1">
          <a:blip r:embed="rId2">
            <a:extLst>
              <a:ext uri="{28A0092B-C50C-407E-A947-70E740481C1C}">
                <a14:useLocalDpi xmlns:a14="http://schemas.microsoft.com/office/drawing/2010/main" val="0"/>
              </a:ext>
            </a:extLst>
          </a:blip>
          <a:srcRect l="7503" r="22312"/>
          <a:stretch/>
        </p:blipFill>
        <p:spPr bwMode="auto">
          <a:xfrm>
            <a:off x="7676167" y="-1"/>
            <a:ext cx="4514411"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42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10</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37075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400" y="1229711"/>
            <a:ext cx="5328426" cy="2186152"/>
          </a:xfrm>
        </p:spPr>
        <p:txBody>
          <a:bodyPr/>
          <a:lstStyle/>
          <a:p>
            <a:pPr algn="ctr"/>
            <a:r>
              <a:rPr lang="en-US" b="1" dirty="0" smtClean="0"/>
              <a:t>Canada Post WWII : Traditional Values? </a:t>
            </a:r>
            <a:endParaRPr lang="en-US" b="1" dirty="0"/>
          </a:p>
        </p:txBody>
      </p:sp>
      <p:sp>
        <p:nvSpPr>
          <p:cNvPr id="3" name="Content Placeholder 2"/>
          <p:cNvSpPr>
            <a:spLocks noGrp="1"/>
          </p:cNvSpPr>
          <p:nvPr>
            <p:ph idx="1"/>
          </p:nvPr>
        </p:nvSpPr>
        <p:spPr>
          <a:xfrm>
            <a:off x="105785" y="732118"/>
            <a:ext cx="10211233" cy="6010427"/>
          </a:xfrm>
        </p:spPr>
        <p:txBody>
          <a:bodyPr/>
          <a:lstStyle/>
          <a:p>
            <a:endParaRPr lang="en-US" dirty="0"/>
          </a:p>
        </p:txBody>
      </p:sp>
      <p:pic>
        <p:nvPicPr>
          <p:cNvPr id="3074" name="Picture 2" descr="http://www.calvarychapelpalmdesert.com/Traditional-Values-Coali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112" y="3231298"/>
            <a:ext cx="6324521" cy="2703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kevintuohy.files.wordpress.com/2009/07/lost-traditional-valu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409"/>
          <a:stretch/>
        </p:blipFill>
        <p:spPr bwMode="auto">
          <a:xfrm>
            <a:off x="165368" y="677285"/>
            <a:ext cx="5459573" cy="614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80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quizlaw.com/blog/images/churchStateShirt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213600" cy="686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013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5" y="-110832"/>
            <a:ext cx="10160000" cy="1143000"/>
          </a:xfrm>
        </p:spPr>
        <p:txBody>
          <a:bodyPr>
            <a:noAutofit/>
          </a:bodyPr>
          <a:lstStyle/>
          <a:p>
            <a:r>
              <a:rPr lang="en-US" sz="7200" b="1" u="sng" dirty="0" smtClean="0">
                <a:solidFill>
                  <a:srgbClr val="FF0000"/>
                </a:solidFill>
              </a:rPr>
              <a:t>The Gender Gap In Canada</a:t>
            </a:r>
            <a:endParaRPr lang="en-US" sz="7200" b="1" u="sng" dirty="0">
              <a:solidFill>
                <a:srgbClr val="FF0000"/>
              </a:solidFill>
            </a:endParaRPr>
          </a:p>
        </p:txBody>
      </p:sp>
      <p:sp>
        <p:nvSpPr>
          <p:cNvPr id="3" name="Content Placeholder 2"/>
          <p:cNvSpPr>
            <a:spLocks noGrp="1"/>
          </p:cNvSpPr>
          <p:nvPr>
            <p:ph idx="1"/>
          </p:nvPr>
        </p:nvSpPr>
        <p:spPr>
          <a:xfrm>
            <a:off x="221673" y="1175327"/>
            <a:ext cx="11850254" cy="5539510"/>
          </a:xfrm>
        </p:spPr>
        <p:txBody>
          <a:bodyPr>
            <a:normAutofit/>
          </a:bodyPr>
          <a:lstStyle/>
          <a:p>
            <a:r>
              <a:rPr lang="en-US" sz="4000" dirty="0"/>
              <a:t>The gender wage gap is the difference between wages earned by men and </a:t>
            </a:r>
            <a:r>
              <a:rPr lang="en-US" sz="4000" dirty="0" smtClean="0"/>
              <a:t>women.</a:t>
            </a:r>
          </a:p>
          <a:p>
            <a:r>
              <a:rPr lang="en-US" sz="4000" dirty="0" smtClean="0"/>
              <a:t>The </a:t>
            </a:r>
            <a:r>
              <a:rPr lang="en-US" sz="4000" dirty="0"/>
              <a:t>most recent </a:t>
            </a:r>
            <a:r>
              <a:rPr lang="en-US" sz="4000" dirty="0">
                <a:hlinkClick r:id="rId2"/>
              </a:rPr>
              <a:t>Statistics Canada</a:t>
            </a:r>
            <a:r>
              <a:rPr lang="en-US" sz="4000" dirty="0"/>
              <a:t> data (2011) shows that the gender wage gap in </a:t>
            </a:r>
            <a:r>
              <a:rPr lang="en-US" sz="4000" dirty="0" smtClean="0"/>
              <a:t>Canada </a:t>
            </a:r>
            <a:r>
              <a:rPr lang="en-US" sz="4000" dirty="0"/>
              <a:t>is </a:t>
            </a:r>
            <a:r>
              <a:rPr lang="en-US" sz="4000" dirty="0" smtClean="0"/>
              <a:t>18%</a:t>
            </a:r>
          </a:p>
          <a:p>
            <a:r>
              <a:rPr lang="en-US" sz="4000" dirty="0" smtClean="0"/>
              <a:t>This </a:t>
            </a:r>
            <a:r>
              <a:rPr lang="en-US" sz="4000" dirty="0"/>
              <a:t>means that for every $1.00 earned by a male worker, a female worker earns </a:t>
            </a:r>
            <a:r>
              <a:rPr lang="en-US" sz="4000" dirty="0" smtClean="0"/>
              <a:t>82 </a:t>
            </a:r>
            <a:r>
              <a:rPr lang="en-US" sz="4000" dirty="0"/>
              <a:t>cents. </a:t>
            </a:r>
            <a:endParaRPr lang="en-US" sz="4000" dirty="0" smtClean="0"/>
          </a:p>
          <a:p>
            <a:r>
              <a:rPr lang="en-US" sz="4000" dirty="0" smtClean="0"/>
              <a:t>In </a:t>
            </a:r>
            <a:r>
              <a:rPr lang="en-US" sz="4000" dirty="0"/>
              <a:t>1987, when the </a:t>
            </a:r>
            <a:r>
              <a:rPr lang="en-US" sz="4000" dirty="0">
                <a:hlinkClick r:id="rId3" tooltip="ServiceOntario e-Laws (www.e-laws.gov.on.ca)"/>
              </a:rPr>
              <a:t>Pay Equity Act</a:t>
            </a:r>
            <a:r>
              <a:rPr lang="en-US" sz="4000" dirty="0"/>
              <a:t> was passed, the gender wage gap was 36%. The gender wage gap has been narrowing slowly over time.</a:t>
            </a:r>
          </a:p>
          <a:p>
            <a:endParaRPr lang="en-US" sz="4000" dirty="0"/>
          </a:p>
        </p:txBody>
      </p:sp>
    </p:spTree>
    <p:extLst>
      <p:ext uri="{BB962C8B-B14F-4D97-AF65-F5344CB8AC3E}">
        <p14:creationId xmlns:p14="http://schemas.microsoft.com/office/powerpoint/2010/main" val="3481046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www.cbc.ca/news/business/wage-gap-oxfam-1.3478938</a:t>
            </a:r>
            <a:endParaRPr lang="en-US" dirty="0" smtClean="0"/>
          </a:p>
          <a:p>
            <a:endParaRPr lang="en-US" dirty="0"/>
          </a:p>
        </p:txBody>
      </p:sp>
    </p:spTree>
    <p:extLst>
      <p:ext uri="{BB962C8B-B14F-4D97-AF65-F5344CB8AC3E}">
        <p14:creationId xmlns:p14="http://schemas.microsoft.com/office/powerpoint/2010/main" val="1452913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852" y="-193959"/>
            <a:ext cx="10160000" cy="1143000"/>
          </a:xfrm>
        </p:spPr>
        <p:txBody>
          <a:bodyPr>
            <a:normAutofit/>
          </a:bodyPr>
          <a:lstStyle/>
          <a:p>
            <a:r>
              <a:rPr lang="en-US" sz="6000" b="1" u="sng" dirty="0" smtClean="0">
                <a:solidFill>
                  <a:srgbClr val="FF0000"/>
                </a:solidFill>
              </a:rPr>
              <a:t>Causes of The Gender Gap</a:t>
            </a:r>
            <a:endParaRPr lang="en-US" sz="6000" b="1" u="sng" dirty="0">
              <a:solidFill>
                <a:srgbClr val="FF0000"/>
              </a:solidFill>
            </a:endParaRPr>
          </a:p>
        </p:txBody>
      </p:sp>
      <p:sp>
        <p:nvSpPr>
          <p:cNvPr id="3" name="Content Placeholder 2"/>
          <p:cNvSpPr>
            <a:spLocks noGrp="1"/>
          </p:cNvSpPr>
          <p:nvPr>
            <p:ph idx="1"/>
          </p:nvPr>
        </p:nvSpPr>
        <p:spPr>
          <a:xfrm>
            <a:off x="138544" y="852059"/>
            <a:ext cx="11924145" cy="5539510"/>
          </a:xfrm>
        </p:spPr>
        <p:txBody>
          <a:bodyPr>
            <a:noAutofit/>
          </a:bodyPr>
          <a:lstStyle/>
          <a:p>
            <a:r>
              <a:rPr lang="en-US" sz="3200" dirty="0"/>
              <a:t>women choosing or needing to leave and re-enter the workforce in order to meet family care-giving responsibilities, resulting in a loss of seniority, advancement opportunities and wages.</a:t>
            </a:r>
          </a:p>
          <a:p>
            <a:r>
              <a:rPr lang="en-US" sz="3200" dirty="0"/>
              <a:t>occupational segregation in historically undervalued and low-paying jobs, such as childcare and clerical work.</a:t>
            </a:r>
          </a:p>
          <a:p>
            <a:r>
              <a:rPr lang="en-US" sz="3200" dirty="0"/>
              <a:t>traditionally lower levels of education (although this is becoming less of a factor as more and more women graduate from all levels of education) **</a:t>
            </a:r>
          </a:p>
          <a:p>
            <a:r>
              <a:rPr lang="en-US" sz="3200" dirty="0"/>
              <a:t>less unionization amongst female workers</a:t>
            </a:r>
          </a:p>
          <a:p>
            <a:r>
              <a:rPr lang="en-US" sz="3200" dirty="0" smtClean="0"/>
              <a:t>Statisticians </a:t>
            </a:r>
            <a:r>
              <a:rPr lang="en-US" sz="3200" dirty="0"/>
              <a:t>estimate that as much as 10 to 15 % of the gender wage gap is due to </a:t>
            </a:r>
            <a:r>
              <a:rPr lang="en-US" sz="3200" dirty="0" smtClean="0"/>
              <a:t>discrimination.</a:t>
            </a:r>
            <a:endParaRPr lang="en-US" sz="3200" dirty="0"/>
          </a:p>
          <a:p>
            <a:endParaRPr lang="en-US" sz="3200" dirty="0"/>
          </a:p>
        </p:txBody>
      </p:sp>
    </p:spTree>
    <p:extLst>
      <p:ext uri="{BB962C8B-B14F-4D97-AF65-F5344CB8AC3E}">
        <p14:creationId xmlns:p14="http://schemas.microsoft.com/office/powerpoint/2010/main" val="215566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5631" y="0"/>
            <a:ext cx="7058891" cy="6659418"/>
          </a:xfrm>
        </p:spPr>
        <p:txBody>
          <a:bodyPr>
            <a:normAutofit/>
          </a:bodyPr>
          <a:lstStyle/>
          <a:p>
            <a:r>
              <a:rPr lang="en-US" sz="5400" dirty="0"/>
              <a:t>Full Definition of </a:t>
            </a:r>
            <a:endParaRPr lang="en-US" sz="5400" dirty="0" smtClean="0"/>
          </a:p>
          <a:p>
            <a:pPr marL="0" indent="0">
              <a:buNone/>
            </a:pPr>
            <a:r>
              <a:rPr lang="en-US" sz="5400" u="sng" dirty="0" smtClean="0">
                <a:solidFill>
                  <a:srgbClr val="FF0000"/>
                </a:solidFill>
              </a:rPr>
              <a:t>GLASS </a:t>
            </a:r>
            <a:r>
              <a:rPr lang="en-US" sz="5400" u="sng" dirty="0">
                <a:solidFill>
                  <a:srgbClr val="FF0000"/>
                </a:solidFill>
              </a:rPr>
              <a:t>CEILING</a:t>
            </a:r>
          </a:p>
          <a:p>
            <a:pPr marL="0" indent="0">
              <a:buNone/>
            </a:pPr>
            <a:r>
              <a:rPr lang="en-US" sz="5400" b="1" dirty="0"/>
              <a:t>-</a:t>
            </a:r>
            <a:r>
              <a:rPr lang="en-US" sz="5400" dirty="0"/>
              <a:t>  an intangible barrier within a hierarchy that prevents women or minorities from obtaining upper-level positions</a:t>
            </a:r>
          </a:p>
          <a:p>
            <a:endParaRPr lang="en-US" sz="5400" dirty="0"/>
          </a:p>
        </p:txBody>
      </p:sp>
      <p:pic>
        <p:nvPicPr>
          <p:cNvPr id="9218" name="Picture 2" descr="http://www.cimaglobal.com/Global/Images/Sri%20Lanka/CIMA%20edge/breaking-through-glass-cei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33854" cy="400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183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http://www.brooklynvegan.com/img/assorted/glasscei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53974"/>
            <a:ext cx="5708704" cy="381606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goricastanisic.files.wordpress.com/2013/01/45079_109301702572357_342123189_n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532"/>
          <a:stretch/>
        </p:blipFill>
        <p:spPr bwMode="auto">
          <a:xfrm>
            <a:off x="5540375" y="53974"/>
            <a:ext cx="6282169" cy="707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23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36" y="-174171"/>
            <a:ext cx="8596668" cy="1320800"/>
          </a:xfrm>
        </p:spPr>
        <p:txBody>
          <a:bodyPr>
            <a:noAutofit/>
          </a:bodyPr>
          <a:lstStyle/>
          <a:p>
            <a:pPr algn="ctr"/>
            <a:r>
              <a:rPr lang="en-US" sz="11500" dirty="0">
                <a:solidFill>
                  <a:schemeClr val="tx1"/>
                </a:solidFill>
              </a:rPr>
              <a:t>Détente</a:t>
            </a:r>
            <a:br>
              <a:rPr lang="en-US" sz="11500" dirty="0">
                <a:solidFill>
                  <a:schemeClr val="tx1"/>
                </a:solidFill>
              </a:rPr>
            </a:br>
            <a:endParaRPr lang="en-US" sz="11500" dirty="0">
              <a:solidFill>
                <a:schemeClr val="tx1"/>
              </a:solidFill>
            </a:endParaRPr>
          </a:p>
        </p:txBody>
      </p:sp>
      <p:sp>
        <p:nvSpPr>
          <p:cNvPr id="3" name="Content Placeholder 2"/>
          <p:cNvSpPr>
            <a:spLocks noGrp="1"/>
          </p:cNvSpPr>
          <p:nvPr>
            <p:ph idx="1"/>
          </p:nvPr>
        </p:nvSpPr>
        <p:spPr>
          <a:xfrm>
            <a:off x="201472" y="1684728"/>
            <a:ext cx="10547393" cy="4529460"/>
          </a:xfrm>
        </p:spPr>
        <p:txBody>
          <a:bodyPr>
            <a:normAutofit lnSpcReduction="10000"/>
          </a:bodyPr>
          <a:lstStyle/>
          <a:p>
            <a:r>
              <a:rPr lang="en-US" sz="4000" dirty="0" smtClean="0"/>
              <a:t>“A relaxation of tension”</a:t>
            </a:r>
          </a:p>
          <a:p>
            <a:r>
              <a:rPr lang="en-US" sz="4000" dirty="0" smtClean="0"/>
              <a:t>Used to describe Soviet-American relations from after the Cuban Missile Crisis (1961) Until the First Afghanistan War (1979).</a:t>
            </a:r>
          </a:p>
          <a:p>
            <a:r>
              <a:rPr lang="en-US" sz="4000" dirty="0" smtClean="0"/>
              <a:t>It appeared Détente could end the war but in fact things “heated up” until the Soviet collapse.  </a:t>
            </a:r>
            <a:endParaRPr lang="en-US" sz="4000" dirty="0"/>
          </a:p>
        </p:txBody>
      </p:sp>
    </p:spTree>
    <p:extLst>
      <p:ext uri="{BB962C8B-B14F-4D97-AF65-F5344CB8AC3E}">
        <p14:creationId xmlns:p14="http://schemas.microsoft.com/office/powerpoint/2010/main" val="2873597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 y="83127"/>
            <a:ext cx="12118109" cy="664882"/>
          </a:xfrm>
        </p:spPr>
        <p:txBody>
          <a:bodyPr>
            <a:noAutofit/>
          </a:bodyPr>
          <a:lstStyle/>
          <a:p>
            <a:r>
              <a:rPr lang="en-US" sz="4800" b="1" dirty="0" smtClean="0"/>
              <a:t>Canada Post WWII : Traditional Values? </a:t>
            </a:r>
            <a:endParaRPr lang="en-US" sz="4800" b="1" dirty="0"/>
          </a:p>
        </p:txBody>
      </p:sp>
      <p:sp>
        <p:nvSpPr>
          <p:cNvPr id="3" name="Content Placeholder 2"/>
          <p:cNvSpPr>
            <a:spLocks noGrp="1"/>
          </p:cNvSpPr>
          <p:nvPr>
            <p:ph idx="1"/>
          </p:nvPr>
        </p:nvSpPr>
        <p:spPr>
          <a:xfrm>
            <a:off x="87313" y="1217027"/>
            <a:ext cx="11088687" cy="6010427"/>
          </a:xfrm>
        </p:spPr>
        <p:txBody>
          <a:bodyPr>
            <a:normAutofit/>
          </a:bodyPr>
          <a:lstStyle/>
          <a:p>
            <a:r>
              <a:rPr lang="en-US" sz="4800" u="sng" dirty="0" smtClean="0">
                <a:solidFill>
                  <a:srgbClr val="FF0000"/>
                </a:solidFill>
              </a:rPr>
              <a:t>Men</a:t>
            </a:r>
            <a:r>
              <a:rPr lang="en-US" sz="4800" dirty="0" smtClean="0"/>
              <a:t> = breadwinner</a:t>
            </a:r>
          </a:p>
          <a:p>
            <a:pPr marL="114300" indent="0">
              <a:buNone/>
            </a:pPr>
            <a:r>
              <a:rPr lang="en-US" sz="4800" u="sng" dirty="0" smtClean="0">
                <a:solidFill>
                  <a:srgbClr val="FF0000"/>
                </a:solidFill>
              </a:rPr>
              <a:t>Women</a:t>
            </a:r>
            <a:r>
              <a:rPr lang="en-US" sz="4800" dirty="0" smtClean="0"/>
              <a:t> = Domestic Spheres</a:t>
            </a:r>
          </a:p>
          <a:p>
            <a:pPr marL="114300" indent="0">
              <a:buNone/>
            </a:pPr>
            <a:r>
              <a:rPr lang="en-US" sz="4800" dirty="0" smtClean="0"/>
              <a:t>Was that true during WWI WWII?</a:t>
            </a:r>
          </a:p>
          <a:p>
            <a:r>
              <a:rPr lang="en-US" sz="4800" dirty="0" smtClean="0"/>
              <a:t>The </a:t>
            </a:r>
            <a:r>
              <a:rPr lang="en-US" sz="4800" u="sng" dirty="0" smtClean="0">
                <a:solidFill>
                  <a:srgbClr val="FF0000"/>
                </a:solidFill>
              </a:rPr>
              <a:t>Church</a:t>
            </a:r>
            <a:r>
              <a:rPr lang="en-US" sz="4800" dirty="0" smtClean="0"/>
              <a:t> played a </a:t>
            </a:r>
            <a:r>
              <a:rPr lang="en-US" sz="4800" i="1" dirty="0" smtClean="0"/>
              <a:t>daily </a:t>
            </a:r>
            <a:r>
              <a:rPr lang="en-US" sz="4800" dirty="0" smtClean="0"/>
              <a:t>role in peoples’ lives.</a:t>
            </a:r>
          </a:p>
          <a:p>
            <a:endParaRPr lang="en-US" sz="4800" dirty="0" smtClean="0"/>
          </a:p>
          <a:p>
            <a:endParaRPr lang="en-US" sz="4800" dirty="0"/>
          </a:p>
        </p:txBody>
      </p:sp>
      <p:pic>
        <p:nvPicPr>
          <p:cNvPr id="3074" name="Picture 2" descr="http://www.calvarychapelpalmdesert.com/Traditional-Values-Coali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09" y="4651178"/>
            <a:ext cx="5163128" cy="2206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upload.wikimedia.org/wikipedia/commons/f/fa/St._Andrew's_Forane_Church_of_Arthunk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4471" y="745404"/>
            <a:ext cx="3528290" cy="25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533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goddiscussion.com/wp-content/uploads/2010/07/Litigating-Relig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380" y="9236"/>
            <a:ext cx="3112658" cy="2062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3891" y="83127"/>
            <a:ext cx="12118109" cy="664882"/>
          </a:xfrm>
        </p:spPr>
        <p:txBody>
          <a:bodyPr>
            <a:noAutofit/>
          </a:bodyPr>
          <a:lstStyle/>
          <a:p>
            <a:r>
              <a:rPr lang="en-US" sz="6600" b="1" dirty="0" smtClean="0"/>
              <a:t>Traditional Values? </a:t>
            </a:r>
            <a:endParaRPr lang="en-US" sz="6600" b="1" dirty="0"/>
          </a:p>
        </p:txBody>
      </p:sp>
      <p:sp>
        <p:nvSpPr>
          <p:cNvPr id="3" name="Content Placeholder 2"/>
          <p:cNvSpPr>
            <a:spLocks noGrp="1"/>
          </p:cNvSpPr>
          <p:nvPr>
            <p:ph idx="1"/>
          </p:nvPr>
        </p:nvSpPr>
        <p:spPr>
          <a:xfrm>
            <a:off x="87315" y="939947"/>
            <a:ext cx="6673704" cy="6010427"/>
          </a:xfrm>
        </p:spPr>
        <p:txBody>
          <a:bodyPr>
            <a:normAutofit fontScale="92500"/>
          </a:bodyPr>
          <a:lstStyle/>
          <a:p>
            <a:r>
              <a:rPr lang="en-US" sz="4800" dirty="0"/>
              <a:t>Education and Healthcare services were often provided by Church institutions (especially </a:t>
            </a:r>
            <a:endParaRPr lang="en-US" sz="4800" dirty="0" smtClean="0"/>
          </a:p>
          <a:p>
            <a:pPr marL="114300" indent="0">
              <a:buNone/>
            </a:pPr>
            <a:r>
              <a:rPr lang="en-US" sz="4800" dirty="0" smtClean="0"/>
              <a:t>in </a:t>
            </a:r>
            <a:r>
              <a:rPr lang="en-US" sz="4800" dirty="0"/>
              <a:t>rural Canada and Quebec). </a:t>
            </a:r>
            <a:endParaRPr lang="en-US" sz="4800" dirty="0" smtClean="0"/>
          </a:p>
          <a:p>
            <a:r>
              <a:rPr lang="en-US" sz="4800" u="sng" dirty="0" smtClean="0">
                <a:solidFill>
                  <a:srgbClr val="FF0000"/>
                </a:solidFill>
              </a:rPr>
              <a:t>Separation of Church </a:t>
            </a:r>
          </a:p>
          <a:p>
            <a:pPr marL="114300" indent="0">
              <a:buNone/>
            </a:pPr>
            <a:r>
              <a:rPr lang="en-US" sz="4800" u="sng" dirty="0" smtClean="0">
                <a:solidFill>
                  <a:srgbClr val="FF0000"/>
                </a:solidFill>
              </a:rPr>
              <a:t>and State</a:t>
            </a:r>
            <a:endParaRPr lang="en-US" sz="4800" u="sng" dirty="0">
              <a:solidFill>
                <a:srgbClr val="FF0000"/>
              </a:solidFill>
            </a:endParaRPr>
          </a:p>
          <a:p>
            <a:endParaRPr lang="en-US" sz="4800" dirty="0" smtClean="0"/>
          </a:p>
          <a:p>
            <a:endParaRPr lang="en-US" sz="4800" dirty="0"/>
          </a:p>
        </p:txBody>
      </p:sp>
      <p:pic>
        <p:nvPicPr>
          <p:cNvPr id="5126" name="Picture 6" descr="http://bloximages.newyork1.vip.townnews.com/lsureveille.com/content/tncms/assets/v3/editorial/8/d6/8d6ba94a-fd5a-11e1-b027-0019bb30f31a/50515f9785f76.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418" y="2003650"/>
            <a:ext cx="6548583" cy="485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5385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someecards.com/someecards/usercards/1309188687668_1724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650179" cy="465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veinohio.com/wp-content/uploads/2012/06/funny-quote-gay-marriage.jpg"/>
          <p:cNvPicPr>
            <a:picLocks noChangeAspect="1" noChangeArrowheads="1"/>
          </p:cNvPicPr>
          <p:nvPr/>
        </p:nvPicPr>
        <p:blipFill rotWithShape="1">
          <a:blip r:embed="rId3">
            <a:extLst>
              <a:ext uri="{28A0092B-C50C-407E-A947-70E740481C1C}">
                <a14:useLocalDpi xmlns:a14="http://schemas.microsoft.com/office/drawing/2010/main" val="0"/>
              </a:ext>
            </a:extLst>
          </a:blip>
          <a:srcRect t="12196" b="4687"/>
          <a:stretch/>
        </p:blipFill>
        <p:spPr bwMode="auto">
          <a:xfrm>
            <a:off x="6325589" y="0"/>
            <a:ext cx="5953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13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roelmoncivais.files.wordpress.com/2013/02/pornograph-harms-via-manbag.jpg"/>
          <p:cNvPicPr>
            <a:picLocks noChangeAspect="1" noChangeArrowheads="1"/>
          </p:cNvPicPr>
          <p:nvPr/>
        </p:nvPicPr>
        <p:blipFill rotWithShape="1">
          <a:blip r:embed="rId2">
            <a:extLst>
              <a:ext uri="{28A0092B-C50C-407E-A947-70E740481C1C}">
                <a14:useLocalDpi xmlns:a14="http://schemas.microsoft.com/office/drawing/2010/main" val="0"/>
              </a:ext>
            </a:extLst>
          </a:blip>
          <a:srcRect r="53000" b="47070"/>
          <a:stretch/>
        </p:blipFill>
        <p:spPr bwMode="auto">
          <a:xfrm>
            <a:off x="-1" y="0"/>
            <a:ext cx="5745019" cy="68451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roelmoncivais.files.wordpress.com/2013/02/pornograph-harms-via-manb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363" y="-154016"/>
            <a:ext cx="7139709" cy="755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9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1" y="0"/>
            <a:ext cx="9404723" cy="1400530"/>
          </a:xfrm>
        </p:spPr>
        <p:txBody>
          <a:bodyPr/>
          <a:lstStyle/>
          <a:p>
            <a:pPr algn="ctr"/>
            <a:r>
              <a:rPr lang="en-US" sz="5400" b="1" u="sng" dirty="0" smtClean="0"/>
              <a:t>Baby Boomers</a:t>
            </a:r>
            <a:endParaRPr lang="en-US" sz="5400" b="1" u="sng" dirty="0"/>
          </a:p>
        </p:txBody>
      </p:sp>
      <p:sp>
        <p:nvSpPr>
          <p:cNvPr id="3" name="Content Placeholder 2"/>
          <p:cNvSpPr>
            <a:spLocks noGrp="1"/>
          </p:cNvSpPr>
          <p:nvPr>
            <p:ph idx="1"/>
          </p:nvPr>
        </p:nvSpPr>
        <p:spPr>
          <a:xfrm>
            <a:off x="0" y="815243"/>
            <a:ext cx="12192000" cy="5825700"/>
          </a:xfrm>
        </p:spPr>
        <p:txBody>
          <a:bodyPr>
            <a:noAutofit/>
          </a:bodyPr>
          <a:lstStyle/>
          <a:p>
            <a:r>
              <a:rPr lang="en-US" sz="2800" dirty="0" smtClean="0"/>
              <a:t>People </a:t>
            </a:r>
            <a:r>
              <a:rPr lang="en-US" sz="2800" dirty="0"/>
              <a:t>born during the demographic Post–World War II </a:t>
            </a:r>
            <a:r>
              <a:rPr lang="en-US" sz="2800" b="1" dirty="0"/>
              <a:t>baby </a:t>
            </a:r>
            <a:r>
              <a:rPr lang="en-US" sz="2800" b="1" dirty="0" smtClean="0"/>
              <a:t>boom </a:t>
            </a:r>
            <a:r>
              <a:rPr lang="en-US" sz="2800" dirty="0" smtClean="0"/>
              <a:t>between </a:t>
            </a:r>
            <a:r>
              <a:rPr lang="en-US" sz="2800" dirty="0"/>
              <a:t>the years 1946 and 1964</a:t>
            </a:r>
            <a:endParaRPr lang="en-US" sz="2800" dirty="0" smtClean="0"/>
          </a:p>
          <a:p>
            <a:r>
              <a:rPr lang="en-US" sz="2800" dirty="0" smtClean="0"/>
              <a:t>The </a:t>
            </a:r>
            <a:r>
              <a:rPr lang="en-US" sz="2800" dirty="0"/>
              <a:t>postwar baby boom happened </a:t>
            </a:r>
            <a:r>
              <a:rPr lang="en-US" sz="2800" dirty="0" smtClean="0"/>
              <a:t>because older people, </a:t>
            </a:r>
            <a:r>
              <a:rPr lang="en-US" sz="2800" dirty="0"/>
              <a:t>who had postponed marriage and childbirth during the Great Depression </a:t>
            </a:r>
            <a:r>
              <a:rPr lang="en-US" sz="2800" dirty="0" smtClean="0"/>
              <a:t>and World War II, </a:t>
            </a:r>
            <a:r>
              <a:rPr lang="en-US" sz="2800" dirty="0"/>
              <a:t>were joined in the nation’s maternity wards by young adults who </a:t>
            </a:r>
            <a:r>
              <a:rPr lang="en-US" sz="2800" dirty="0" smtClean="0"/>
              <a:t>were</a:t>
            </a:r>
          </a:p>
          <a:p>
            <a:pPr marL="0" indent="0">
              <a:buNone/>
            </a:pPr>
            <a:r>
              <a:rPr lang="en-US" sz="2800" dirty="0" smtClean="0"/>
              <a:t>eager </a:t>
            </a:r>
            <a:r>
              <a:rPr lang="en-US" sz="2800" dirty="0"/>
              <a:t>to start families. </a:t>
            </a:r>
            <a:endParaRPr lang="en-US" sz="2800" dirty="0" smtClean="0"/>
          </a:p>
          <a:p>
            <a:r>
              <a:rPr lang="en-US" sz="2800" dirty="0" smtClean="0"/>
              <a:t>Many </a:t>
            </a:r>
            <a:r>
              <a:rPr lang="en-US" sz="2800" dirty="0"/>
              <a:t>people in the postwar era </a:t>
            </a:r>
            <a:endParaRPr lang="en-US" sz="2800" dirty="0" smtClean="0"/>
          </a:p>
          <a:p>
            <a:pPr marL="0" indent="0">
              <a:buNone/>
            </a:pPr>
            <a:r>
              <a:rPr lang="en-US" sz="2800" dirty="0" smtClean="0"/>
              <a:t>looked </a:t>
            </a:r>
            <a:r>
              <a:rPr lang="en-US" sz="2800" dirty="0"/>
              <a:t>forward to having children </a:t>
            </a:r>
            <a:endParaRPr lang="en-US" sz="2800" dirty="0" smtClean="0"/>
          </a:p>
          <a:p>
            <a:pPr marL="0" indent="0">
              <a:buNone/>
            </a:pPr>
            <a:r>
              <a:rPr lang="en-US" sz="2800" dirty="0" smtClean="0"/>
              <a:t>because </a:t>
            </a:r>
            <a:r>
              <a:rPr lang="en-US" sz="2800" dirty="0"/>
              <a:t>they were confident that </a:t>
            </a:r>
            <a:endParaRPr lang="en-US" sz="2800" dirty="0" smtClean="0"/>
          </a:p>
          <a:p>
            <a:pPr marL="0" indent="0">
              <a:buNone/>
            </a:pPr>
            <a:r>
              <a:rPr lang="en-US" sz="2800" dirty="0" smtClean="0"/>
              <a:t>the </a:t>
            </a:r>
            <a:r>
              <a:rPr lang="en-US" sz="2800" dirty="0"/>
              <a:t>future would be one of comfort </a:t>
            </a:r>
            <a:endParaRPr lang="en-US" sz="2800" dirty="0" smtClean="0"/>
          </a:p>
          <a:p>
            <a:pPr marL="0" indent="0">
              <a:buNone/>
            </a:pPr>
            <a:r>
              <a:rPr lang="en-US" sz="2800" dirty="0" smtClean="0"/>
              <a:t>and </a:t>
            </a:r>
            <a:r>
              <a:rPr lang="en-US" sz="2800" dirty="0"/>
              <a:t>prosperity</a:t>
            </a:r>
          </a:p>
          <a:p>
            <a:endParaRPr lang="en-US" sz="2800" dirty="0"/>
          </a:p>
        </p:txBody>
      </p:sp>
      <p:pic>
        <p:nvPicPr>
          <p:cNvPr id="10242" name="Picture 2" descr="http://digitaltrafficfunnel.com/wp-content/uploads/2014/12/Baby-Boomers-logo-version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35" y="3402733"/>
            <a:ext cx="5681165" cy="345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57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82" y="609598"/>
            <a:ext cx="4821382" cy="6086765"/>
          </a:xfrm>
        </p:spPr>
        <p:txBody>
          <a:bodyPr/>
          <a:lstStyle/>
          <a:p>
            <a:pPr algn="ctr"/>
            <a:r>
              <a:rPr lang="en-US" sz="6600" b="1" dirty="0" smtClean="0"/>
              <a:t>Your Response:</a:t>
            </a:r>
            <a:br>
              <a:rPr lang="en-US" sz="6600" b="1" dirty="0" smtClean="0"/>
            </a:br>
            <a:r>
              <a:rPr lang="en-US" sz="6600" b="1" dirty="0" smtClean="0"/>
              <a:t>Retire Already! </a:t>
            </a:r>
            <a:br>
              <a:rPr lang="en-US" sz="6600" b="1" dirty="0" smtClean="0"/>
            </a:br>
            <a:r>
              <a:rPr lang="en-US" sz="6600" b="1" dirty="0" smtClean="0"/>
              <a:t>I NEED YOUR JOB!!</a:t>
            </a:r>
            <a:endParaRPr lang="en-US" sz="6600" b="1" dirty="0"/>
          </a:p>
        </p:txBody>
      </p:sp>
      <p:pic>
        <p:nvPicPr>
          <p:cNvPr id="11266" name="Picture 2" descr="http://www.centervillepost.com/wp-content/uploads/2015/02/baby_boo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067215" cy="504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30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6" y="215833"/>
            <a:ext cx="11157962" cy="1400530"/>
          </a:xfrm>
        </p:spPr>
        <p:txBody>
          <a:bodyPr/>
          <a:lstStyle/>
          <a:p>
            <a:r>
              <a:rPr lang="en-US" sz="6600" b="1" u="sng" dirty="0" smtClean="0"/>
              <a:t>The Growth of Suburbia! </a:t>
            </a:r>
            <a:endParaRPr lang="en-US" sz="6600" b="1" u="sng" dirty="0"/>
          </a:p>
        </p:txBody>
      </p:sp>
      <p:sp>
        <p:nvSpPr>
          <p:cNvPr id="3" name="Content Placeholder 2"/>
          <p:cNvSpPr>
            <a:spLocks noGrp="1"/>
          </p:cNvSpPr>
          <p:nvPr>
            <p:ph idx="1"/>
          </p:nvPr>
        </p:nvSpPr>
        <p:spPr>
          <a:xfrm>
            <a:off x="96549" y="1692700"/>
            <a:ext cx="6609051" cy="5299228"/>
          </a:xfrm>
        </p:spPr>
        <p:txBody>
          <a:bodyPr>
            <a:normAutofit/>
          </a:bodyPr>
          <a:lstStyle/>
          <a:p>
            <a:r>
              <a:rPr lang="en-US" sz="4000" dirty="0" smtClean="0"/>
              <a:t>People needed space for new families and the baby boomers.</a:t>
            </a:r>
          </a:p>
          <a:p>
            <a:r>
              <a:rPr lang="en-US" sz="4000" dirty="0" smtClean="0"/>
              <a:t>They started to move out of the cities into the new concrete jungle: Suburbs</a:t>
            </a:r>
            <a:endParaRPr lang="en-US" sz="4000" dirty="0"/>
          </a:p>
        </p:txBody>
      </p:sp>
      <p:pic>
        <p:nvPicPr>
          <p:cNvPr id="12290" name="Picture 2" descr="http://abcdunlimited.com/ideas/images/suburb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013" y="1616363"/>
            <a:ext cx="5901058" cy="379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221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55" y="9236"/>
            <a:ext cx="9404723" cy="1400530"/>
          </a:xfrm>
        </p:spPr>
        <p:txBody>
          <a:bodyPr/>
          <a:lstStyle/>
          <a:p>
            <a:r>
              <a:rPr lang="en-US" sz="6600" b="1" u="sng" dirty="0" smtClean="0"/>
              <a:t>Liberalism in the 70s</a:t>
            </a:r>
            <a:endParaRPr lang="en-US" sz="6600" b="1" u="sng" dirty="0"/>
          </a:p>
        </p:txBody>
      </p:sp>
      <p:sp>
        <p:nvSpPr>
          <p:cNvPr id="3" name="Content Placeholder 2"/>
          <p:cNvSpPr>
            <a:spLocks noGrp="1"/>
          </p:cNvSpPr>
          <p:nvPr>
            <p:ph idx="1"/>
          </p:nvPr>
        </p:nvSpPr>
        <p:spPr>
          <a:xfrm>
            <a:off x="253567" y="1415609"/>
            <a:ext cx="8946541" cy="4195481"/>
          </a:xfrm>
        </p:spPr>
        <p:txBody>
          <a:bodyPr>
            <a:noAutofit/>
          </a:bodyPr>
          <a:lstStyle/>
          <a:p>
            <a:r>
              <a:rPr lang="en-US" sz="3600" dirty="0" smtClean="0"/>
              <a:t>1) Gender Equality (Not there yet)</a:t>
            </a:r>
          </a:p>
          <a:p>
            <a:endParaRPr lang="en-US" sz="800" dirty="0"/>
          </a:p>
          <a:p>
            <a:r>
              <a:rPr lang="en-US" sz="3600" dirty="0" smtClean="0"/>
              <a:t>2)Racial Equality (Not there yet)</a:t>
            </a:r>
          </a:p>
          <a:p>
            <a:endParaRPr lang="en-US" sz="500" dirty="0"/>
          </a:p>
          <a:p>
            <a:r>
              <a:rPr lang="en-US" sz="3600" dirty="0" smtClean="0"/>
              <a:t>3) Peace and Prosperity (Not there yet)</a:t>
            </a:r>
          </a:p>
          <a:p>
            <a:endParaRPr lang="en-US" sz="800" dirty="0"/>
          </a:p>
          <a:p>
            <a:r>
              <a:rPr lang="en-US" sz="3600" dirty="0" smtClean="0"/>
              <a:t>My argument: Progress can never be judged by time frames, only by our actions! </a:t>
            </a:r>
            <a:endParaRPr lang="en-US" sz="3600" dirty="0"/>
          </a:p>
        </p:txBody>
      </p:sp>
      <p:pic>
        <p:nvPicPr>
          <p:cNvPr id="13314" name="Picture 2" descr="http://cdn.retrowaste.com/wp-content/uploads/2013/03/The-197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355" y="1283854"/>
            <a:ext cx="3049443" cy="304944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cdn.history.com/sites/2/2013/12/peace-flag-at-antiwar-protest-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042" y="5239760"/>
            <a:ext cx="4950958" cy="161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354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507" y="236324"/>
            <a:ext cx="12044218" cy="1400530"/>
          </a:xfrm>
        </p:spPr>
        <p:txBody>
          <a:bodyPr>
            <a:noAutofit/>
          </a:bodyPr>
          <a:lstStyle/>
          <a:p>
            <a:r>
              <a:rPr lang="en-US" sz="6000" b="1" dirty="0" smtClean="0">
                <a:solidFill>
                  <a:srgbClr val="7030A0"/>
                </a:solidFill>
              </a:rPr>
              <a:t>Multiculturalism </a:t>
            </a:r>
            <a:br>
              <a:rPr lang="en-US" sz="6000" b="1" dirty="0" smtClean="0">
                <a:solidFill>
                  <a:srgbClr val="7030A0"/>
                </a:solidFill>
              </a:rPr>
            </a:br>
            <a:r>
              <a:rPr lang="en-US" sz="6000" b="1" dirty="0" smtClean="0">
                <a:solidFill>
                  <a:srgbClr val="7030A0"/>
                </a:solidFill>
              </a:rPr>
              <a:t>(vs Melting Pot) </a:t>
            </a:r>
            <a:endParaRPr lang="en-US" sz="6000" b="1" dirty="0">
              <a:solidFill>
                <a:srgbClr val="7030A0"/>
              </a:solidFill>
            </a:endParaRPr>
          </a:p>
        </p:txBody>
      </p:sp>
      <p:sp>
        <p:nvSpPr>
          <p:cNvPr id="3" name="Content Placeholder 2"/>
          <p:cNvSpPr>
            <a:spLocks noGrp="1"/>
          </p:cNvSpPr>
          <p:nvPr>
            <p:ph idx="1"/>
          </p:nvPr>
        </p:nvSpPr>
        <p:spPr>
          <a:xfrm>
            <a:off x="161204" y="1868190"/>
            <a:ext cx="8696470" cy="4680392"/>
          </a:xfrm>
        </p:spPr>
        <p:txBody>
          <a:bodyPr>
            <a:normAutofit/>
          </a:bodyPr>
          <a:lstStyle/>
          <a:p>
            <a:r>
              <a:rPr lang="en-US" sz="4800" dirty="0" smtClean="0"/>
              <a:t>Official policy of Canadian Government since Trudeau’s Liberals:</a:t>
            </a:r>
          </a:p>
          <a:p>
            <a:pPr marL="114300" indent="0">
              <a:buNone/>
            </a:pPr>
            <a:r>
              <a:rPr lang="en-US" sz="4800" dirty="0" smtClean="0"/>
              <a:t>All Citizens are equal and contribute to the ever- growing Canadian Identity </a:t>
            </a:r>
            <a:endParaRPr lang="en-US" sz="4800" dirty="0"/>
          </a:p>
        </p:txBody>
      </p:sp>
      <p:pic>
        <p:nvPicPr>
          <p:cNvPr id="14338" name="Picture 2" descr="http://www.forgetthebox.net/wp-content/uploads/2011/11/multicultural-canadian-map-thumb14232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1" y="3897558"/>
            <a:ext cx="4085648" cy="296044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blogs.telegraph.co.uk/news/files/2011/02/Multicul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442" y="762309"/>
            <a:ext cx="3288722" cy="313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209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42394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423"/>
            <a:ext cx="11084767" cy="1405813"/>
          </a:xfrm>
        </p:spPr>
        <p:txBody>
          <a:bodyPr>
            <a:noAutofit/>
          </a:bodyPr>
          <a:lstStyle/>
          <a:p>
            <a:pPr algn="ctr"/>
            <a:r>
              <a:rPr lang="en-US" sz="6000" dirty="0" smtClean="0">
                <a:solidFill>
                  <a:schemeClr val="tx1"/>
                </a:solidFill>
              </a:rPr>
              <a:t>Problems with the Soviet Union</a:t>
            </a:r>
            <a:r>
              <a:rPr lang="en-US" sz="6000" dirty="0">
                <a:solidFill>
                  <a:schemeClr val="tx1"/>
                </a:solidFill>
              </a:rPr>
              <a:t/>
            </a:r>
            <a:br>
              <a:rPr lang="en-US" sz="6000" dirty="0">
                <a:solidFill>
                  <a:schemeClr val="tx1"/>
                </a:solidFill>
              </a:rPr>
            </a:br>
            <a:endParaRPr lang="en-US" sz="6000" dirty="0">
              <a:solidFill>
                <a:schemeClr val="tx1"/>
              </a:solidFill>
            </a:endParaRPr>
          </a:p>
        </p:txBody>
      </p:sp>
      <p:sp>
        <p:nvSpPr>
          <p:cNvPr id="3" name="Content Placeholder 2"/>
          <p:cNvSpPr>
            <a:spLocks noGrp="1"/>
          </p:cNvSpPr>
          <p:nvPr>
            <p:ph idx="1"/>
          </p:nvPr>
        </p:nvSpPr>
        <p:spPr>
          <a:xfrm>
            <a:off x="108165" y="1302173"/>
            <a:ext cx="10612708" cy="5453190"/>
          </a:xfrm>
        </p:spPr>
        <p:txBody>
          <a:bodyPr>
            <a:normAutofit fontScale="92500" lnSpcReduction="20000"/>
          </a:bodyPr>
          <a:lstStyle/>
          <a:p>
            <a:r>
              <a:rPr lang="en-US" sz="3200" dirty="0" smtClean="0"/>
              <a:t>Real Communism (Marx and Engels) stated that the government should control everything so that everyone could be equal. Aka no poverty, no excess wealth and no discrimination.</a:t>
            </a:r>
          </a:p>
          <a:p>
            <a:r>
              <a:rPr lang="en-US" sz="3200" dirty="0" smtClean="0"/>
              <a:t>The USSR version of Communism never came close to achieving this standard. </a:t>
            </a:r>
          </a:p>
          <a:p>
            <a:r>
              <a:rPr lang="en-US" sz="3200" dirty="0" smtClean="0"/>
              <a:t>Therefore it was a failure and many problems Russia and the former soviet republics face today can be traced back to this failure. </a:t>
            </a:r>
          </a:p>
          <a:p>
            <a:r>
              <a:rPr lang="en-US" sz="3200" dirty="0">
                <a:solidFill>
                  <a:schemeClr val="tx1"/>
                </a:solidFill>
              </a:rPr>
              <a:t>Armenia, </a:t>
            </a:r>
            <a:r>
              <a:rPr lang="en-US" sz="3200" dirty="0">
                <a:solidFill>
                  <a:schemeClr val="tx1"/>
                </a:solidFill>
                <a:hlinkClick r:id="rId2"/>
              </a:rPr>
              <a:t>Azerbaijan</a:t>
            </a:r>
            <a:r>
              <a:rPr lang="en-US" sz="3200" dirty="0">
                <a:solidFill>
                  <a:schemeClr val="tx1"/>
                </a:solidFill>
              </a:rPr>
              <a:t>, </a:t>
            </a:r>
            <a:r>
              <a:rPr lang="en-US" sz="3200" dirty="0" smtClean="0">
                <a:solidFill>
                  <a:schemeClr val="tx1"/>
                </a:solidFill>
              </a:rPr>
              <a:t>Belarus,</a:t>
            </a:r>
            <a:r>
              <a:rPr lang="en-US" sz="3200" dirty="0">
                <a:solidFill>
                  <a:schemeClr val="tx1"/>
                </a:solidFill>
              </a:rPr>
              <a:t> </a:t>
            </a:r>
            <a:r>
              <a:rPr lang="en-US" sz="3200" dirty="0">
                <a:solidFill>
                  <a:schemeClr val="tx1"/>
                </a:solidFill>
                <a:hlinkClick r:id="rId3"/>
              </a:rPr>
              <a:t>Estonia</a:t>
            </a:r>
            <a:r>
              <a:rPr lang="en-US" sz="3200" dirty="0">
                <a:solidFill>
                  <a:schemeClr val="tx1"/>
                </a:solidFill>
              </a:rPr>
              <a:t>, </a:t>
            </a:r>
            <a:r>
              <a:rPr lang="en-US" sz="3200" dirty="0">
                <a:solidFill>
                  <a:schemeClr val="tx1"/>
                </a:solidFill>
                <a:hlinkClick r:id="rId4"/>
              </a:rPr>
              <a:t>Georgia</a:t>
            </a:r>
            <a:r>
              <a:rPr lang="en-US" sz="3200" dirty="0">
                <a:solidFill>
                  <a:schemeClr val="tx1"/>
                </a:solidFill>
              </a:rPr>
              <a:t>, </a:t>
            </a:r>
            <a:r>
              <a:rPr lang="en-US" sz="3200" dirty="0">
                <a:solidFill>
                  <a:schemeClr val="tx1"/>
                </a:solidFill>
                <a:hlinkClick r:id="rId5"/>
              </a:rPr>
              <a:t>Kazakhstan</a:t>
            </a:r>
            <a:r>
              <a:rPr lang="en-US" sz="3200" dirty="0">
                <a:solidFill>
                  <a:schemeClr val="tx1"/>
                </a:solidFill>
              </a:rPr>
              <a:t>, </a:t>
            </a:r>
            <a:r>
              <a:rPr lang="en-US" sz="3200" dirty="0" smtClean="0">
                <a:solidFill>
                  <a:schemeClr val="tx1"/>
                </a:solidFill>
              </a:rPr>
              <a:t>Kyrgyzstan,</a:t>
            </a:r>
            <a:r>
              <a:rPr lang="en-US" sz="3200" dirty="0">
                <a:solidFill>
                  <a:schemeClr val="tx1"/>
                </a:solidFill>
              </a:rPr>
              <a:t> </a:t>
            </a:r>
            <a:r>
              <a:rPr lang="en-US" sz="3200" dirty="0">
                <a:solidFill>
                  <a:schemeClr val="tx1"/>
                </a:solidFill>
                <a:hlinkClick r:id="rId6"/>
              </a:rPr>
              <a:t>Latvia</a:t>
            </a:r>
            <a:r>
              <a:rPr lang="en-US" sz="3200" dirty="0">
                <a:solidFill>
                  <a:schemeClr val="tx1"/>
                </a:solidFill>
              </a:rPr>
              <a:t>, </a:t>
            </a:r>
            <a:r>
              <a:rPr lang="en-US" sz="3200" dirty="0" smtClean="0">
                <a:solidFill>
                  <a:schemeClr val="tx1"/>
                </a:solidFill>
                <a:hlinkClick r:id="rId7"/>
              </a:rPr>
              <a:t>Lithuania</a:t>
            </a:r>
            <a:r>
              <a:rPr lang="en-US" sz="3200" dirty="0" smtClean="0">
                <a:solidFill>
                  <a:schemeClr val="tx1"/>
                </a:solidFill>
              </a:rPr>
              <a:t>, Moldova,</a:t>
            </a:r>
            <a:r>
              <a:rPr lang="en-US" sz="3200" dirty="0">
                <a:solidFill>
                  <a:schemeClr val="tx1"/>
                </a:solidFill>
              </a:rPr>
              <a:t> </a:t>
            </a:r>
            <a:r>
              <a:rPr lang="en-US" sz="3200" dirty="0">
                <a:solidFill>
                  <a:schemeClr val="tx1"/>
                </a:solidFill>
                <a:hlinkClick r:id="rId8"/>
              </a:rPr>
              <a:t>Russia</a:t>
            </a:r>
            <a:r>
              <a:rPr lang="en-US" sz="3200" dirty="0" smtClean="0">
                <a:solidFill>
                  <a:schemeClr val="tx1"/>
                </a:solidFill>
              </a:rPr>
              <a:t>, </a:t>
            </a:r>
            <a:r>
              <a:rPr lang="en-US" sz="3200" dirty="0" smtClean="0">
                <a:solidFill>
                  <a:schemeClr val="tx1"/>
                </a:solidFill>
                <a:hlinkClick r:id="rId9"/>
              </a:rPr>
              <a:t>Tajikistan</a:t>
            </a:r>
            <a:r>
              <a:rPr lang="en-US" sz="3200" dirty="0">
                <a:solidFill>
                  <a:schemeClr val="tx1"/>
                </a:solidFill>
              </a:rPr>
              <a:t>, </a:t>
            </a:r>
            <a:r>
              <a:rPr lang="en-US" sz="3200" dirty="0" smtClean="0">
                <a:solidFill>
                  <a:schemeClr val="tx1"/>
                </a:solidFill>
              </a:rPr>
              <a:t> </a:t>
            </a:r>
            <a:r>
              <a:rPr lang="en-US" sz="3200" dirty="0" smtClean="0">
                <a:solidFill>
                  <a:schemeClr val="tx1"/>
                </a:solidFill>
                <a:hlinkClick r:id="rId10"/>
              </a:rPr>
              <a:t>Turkmenistan</a:t>
            </a:r>
            <a:r>
              <a:rPr lang="en-US" sz="3200" dirty="0">
                <a:solidFill>
                  <a:schemeClr val="tx1"/>
                </a:solidFill>
              </a:rPr>
              <a:t>, </a:t>
            </a:r>
            <a:r>
              <a:rPr lang="en-US" sz="3200" dirty="0">
                <a:solidFill>
                  <a:schemeClr val="tx1"/>
                </a:solidFill>
                <a:hlinkClick r:id="rId11"/>
              </a:rPr>
              <a:t>Ukraine</a:t>
            </a:r>
            <a:r>
              <a:rPr lang="en-US" sz="3200" dirty="0">
                <a:solidFill>
                  <a:schemeClr val="tx1"/>
                </a:solidFill>
              </a:rPr>
              <a:t>, and </a:t>
            </a:r>
            <a:r>
              <a:rPr lang="en-US" sz="3200" dirty="0">
                <a:solidFill>
                  <a:schemeClr val="tx1"/>
                </a:solidFill>
                <a:hlinkClick r:id="rId12"/>
              </a:rPr>
              <a:t>Uzbekistan</a:t>
            </a:r>
            <a:r>
              <a:rPr lang="en-US" sz="3200" dirty="0">
                <a:solidFill>
                  <a:schemeClr val="tx1"/>
                </a:solidFill>
              </a:rPr>
              <a:t>. </a:t>
            </a:r>
          </a:p>
        </p:txBody>
      </p:sp>
    </p:spTree>
    <p:extLst>
      <p:ext uri="{BB962C8B-B14F-4D97-AF65-F5344CB8AC3E}">
        <p14:creationId xmlns:p14="http://schemas.microsoft.com/office/powerpoint/2010/main" val="42003448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5519239"/>
              </p:ext>
            </p:extLst>
          </p:nvPr>
        </p:nvGraphicFramePr>
        <p:xfrm>
          <a:off x="400833" y="212941"/>
          <a:ext cx="10809960" cy="6543675"/>
        </p:xfrm>
        <a:graphic>
          <a:graphicData uri="http://schemas.openxmlformats.org/drawingml/2006/table">
            <a:tbl>
              <a:tblPr>
                <a:tableStyleId>{5C22544A-7EE6-4342-B048-85BDC9FD1C3A}</a:tableStyleId>
              </a:tblPr>
              <a:tblGrid>
                <a:gridCol w="4468700">
                  <a:extLst>
                    <a:ext uri="{9D8B030D-6E8A-4147-A177-3AD203B41FA5}">
                      <a16:colId xmlns:a16="http://schemas.microsoft.com/office/drawing/2014/main" val="2098205379"/>
                    </a:ext>
                  </a:extLst>
                </a:gridCol>
                <a:gridCol w="1268252">
                  <a:extLst>
                    <a:ext uri="{9D8B030D-6E8A-4147-A177-3AD203B41FA5}">
                      <a16:colId xmlns:a16="http://schemas.microsoft.com/office/drawing/2014/main" val="2148440078"/>
                    </a:ext>
                  </a:extLst>
                </a:gridCol>
                <a:gridCol w="1268252">
                  <a:extLst>
                    <a:ext uri="{9D8B030D-6E8A-4147-A177-3AD203B41FA5}">
                      <a16:colId xmlns:a16="http://schemas.microsoft.com/office/drawing/2014/main" val="377514584"/>
                    </a:ext>
                  </a:extLst>
                </a:gridCol>
                <a:gridCol w="1268252">
                  <a:extLst>
                    <a:ext uri="{9D8B030D-6E8A-4147-A177-3AD203B41FA5}">
                      <a16:colId xmlns:a16="http://schemas.microsoft.com/office/drawing/2014/main" val="597387208"/>
                    </a:ext>
                  </a:extLst>
                </a:gridCol>
                <a:gridCol w="1268252">
                  <a:extLst>
                    <a:ext uri="{9D8B030D-6E8A-4147-A177-3AD203B41FA5}">
                      <a16:colId xmlns:a16="http://schemas.microsoft.com/office/drawing/2014/main" val="817225027"/>
                    </a:ext>
                  </a:extLst>
                </a:gridCol>
                <a:gridCol w="1268252">
                  <a:extLst>
                    <a:ext uri="{9D8B030D-6E8A-4147-A177-3AD203B41FA5}">
                      <a16:colId xmlns:a16="http://schemas.microsoft.com/office/drawing/2014/main" val="3514867483"/>
                    </a:ext>
                  </a:extLst>
                </a:gridCol>
              </a:tblGrid>
              <a:tr h="350729">
                <a:tc>
                  <a:txBody>
                    <a:bodyPr/>
                    <a:lstStyle/>
                    <a:p>
                      <a:pPr algn="ctr" fontAlgn="ctr"/>
                      <a:r>
                        <a:rPr lang="en-CA" sz="2800" u="none" strike="noStrike" dirty="0">
                          <a:solidFill>
                            <a:srgbClr val="FF0000"/>
                          </a:solidFill>
                          <a:effectLst/>
                        </a:rPr>
                        <a:t>Unemployment Rate</a:t>
                      </a:r>
                      <a:endParaRPr lang="en-CA" sz="2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solidFill>
                            <a:srgbClr val="FF0000"/>
                          </a:solidFill>
                          <a:effectLst/>
                        </a:rPr>
                        <a:t>2014</a:t>
                      </a:r>
                      <a:endParaRPr lang="en-CA" sz="2800" b="1"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solidFill>
                            <a:srgbClr val="FF0000"/>
                          </a:solidFill>
                          <a:effectLst/>
                        </a:rPr>
                        <a:t>2015</a:t>
                      </a:r>
                      <a:endParaRPr lang="en-CA" sz="2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solidFill>
                            <a:srgbClr val="FF0000"/>
                          </a:solidFill>
                          <a:effectLst/>
                        </a:rPr>
                        <a:t>2016</a:t>
                      </a:r>
                      <a:endParaRPr lang="en-CA" sz="2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solidFill>
                            <a:srgbClr val="FF0000"/>
                          </a:solidFill>
                          <a:effectLst/>
                        </a:rPr>
                        <a:t>2017</a:t>
                      </a:r>
                      <a:endParaRPr lang="en-CA" sz="2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solidFill>
                            <a:srgbClr val="FF0000"/>
                          </a:solidFill>
                          <a:effectLst/>
                        </a:rPr>
                        <a:t>2018</a:t>
                      </a:r>
                      <a:endParaRPr lang="en-CA" sz="2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039739"/>
                  </a:ext>
                </a:extLst>
              </a:tr>
              <a:tr h="350729">
                <a:tc>
                  <a:txBody>
                    <a:bodyPr/>
                    <a:lstStyle/>
                    <a:p>
                      <a:pPr algn="ctr" fontAlgn="ctr"/>
                      <a:r>
                        <a:rPr lang="en-CA" sz="2800" b="1" u="none" strike="noStrike" dirty="0">
                          <a:effectLst/>
                        </a:rPr>
                        <a:t>Canada</a:t>
                      </a:r>
                      <a:endParaRPr lang="en-CA" sz="2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b="1" u="none" strike="noStrike" dirty="0">
                          <a:effectLst/>
                        </a:rPr>
                        <a:t>6.9</a:t>
                      </a:r>
                      <a:endParaRPr lang="en-CA" sz="2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b="1" u="none" strike="noStrike" dirty="0">
                          <a:effectLst/>
                        </a:rPr>
                        <a:t>6.9</a:t>
                      </a:r>
                      <a:endParaRPr lang="en-CA" sz="2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b="1" u="none" strike="noStrike">
                          <a:effectLst/>
                        </a:rPr>
                        <a:t>7</a:t>
                      </a:r>
                      <a:endParaRPr lang="en-CA" sz="2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b="1" u="none" strike="noStrike">
                          <a:effectLst/>
                        </a:rPr>
                        <a:t>6.3</a:t>
                      </a:r>
                      <a:endParaRPr lang="en-CA" sz="2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b="1" u="none" strike="noStrike" dirty="0">
                          <a:effectLst/>
                        </a:rPr>
                        <a:t>5.8</a:t>
                      </a:r>
                      <a:endParaRPr lang="en-CA" sz="2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13071790"/>
                  </a:ext>
                </a:extLst>
              </a:tr>
              <a:tr h="350729">
                <a:tc>
                  <a:txBody>
                    <a:bodyPr/>
                    <a:lstStyle/>
                    <a:p>
                      <a:pPr algn="ctr" fontAlgn="ctr"/>
                      <a:r>
                        <a:rPr lang="en-CA" sz="2800" u="none" strike="noStrike" dirty="0">
                          <a:effectLst/>
                        </a:rPr>
                        <a:t>NFL </a:t>
                      </a:r>
                      <a:endParaRPr lang="en-CA"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11.9</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effectLst/>
                        </a:rPr>
                        <a:t>12.8</a:t>
                      </a:r>
                      <a:endParaRPr lang="en-CA"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effectLst/>
                        </a:rPr>
                        <a:t>13.4</a:t>
                      </a:r>
                      <a:endParaRPr lang="en-CA"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effectLst/>
                        </a:rPr>
                        <a:t>14.8</a:t>
                      </a:r>
                      <a:endParaRPr lang="en-CA"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effectLst/>
                        </a:rPr>
                        <a:t>13.8</a:t>
                      </a:r>
                      <a:endParaRPr lang="en-CA"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49585794"/>
                  </a:ext>
                </a:extLst>
              </a:tr>
              <a:tr h="350729">
                <a:tc>
                  <a:txBody>
                    <a:bodyPr/>
                    <a:lstStyle/>
                    <a:p>
                      <a:pPr algn="ctr" fontAlgn="ctr"/>
                      <a:r>
                        <a:rPr lang="en-CA" sz="2800" u="none" strike="noStrike">
                          <a:effectLst/>
                        </a:rPr>
                        <a:t>Prince Edward Island </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10.6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10.4</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10.7</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9.8</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9.4</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63751407"/>
                  </a:ext>
                </a:extLst>
              </a:tr>
              <a:tr h="350729">
                <a:tc>
                  <a:txBody>
                    <a:bodyPr/>
                    <a:lstStyle/>
                    <a:p>
                      <a:pPr algn="ctr" fontAlgn="ctr"/>
                      <a:r>
                        <a:rPr lang="en-CA" sz="2800" u="none" strike="noStrike">
                          <a:effectLst/>
                        </a:rPr>
                        <a:t>Nova Scotia </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9</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8.6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8.3</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8.4</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7.5</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69722034"/>
                  </a:ext>
                </a:extLst>
              </a:tr>
              <a:tr h="350729">
                <a:tc>
                  <a:txBody>
                    <a:bodyPr/>
                    <a:lstStyle/>
                    <a:p>
                      <a:pPr algn="ctr" fontAlgn="ctr"/>
                      <a:r>
                        <a:rPr lang="en-CA" sz="2800" u="none" strike="noStrike">
                          <a:effectLst/>
                        </a:rPr>
                        <a:t>New Brunswick</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9.9</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9.8</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9.5</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8.1</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8</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9443448"/>
                  </a:ext>
                </a:extLst>
              </a:tr>
              <a:tr h="350729">
                <a:tc>
                  <a:txBody>
                    <a:bodyPr/>
                    <a:lstStyle/>
                    <a:p>
                      <a:pPr algn="ctr" fontAlgn="ctr"/>
                      <a:r>
                        <a:rPr lang="en-CA" sz="2800" u="none" strike="noStrike">
                          <a:effectLst/>
                        </a:rPr>
                        <a:t>Quebec</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7.7</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7.6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7.1</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6.1</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5.5</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6124102"/>
                  </a:ext>
                </a:extLst>
              </a:tr>
              <a:tr h="350729">
                <a:tc>
                  <a:txBody>
                    <a:bodyPr/>
                    <a:lstStyle/>
                    <a:p>
                      <a:pPr algn="ctr" fontAlgn="ctr"/>
                      <a:r>
                        <a:rPr lang="en-CA" sz="2800" u="none" strike="noStrike">
                          <a:effectLst/>
                        </a:rPr>
                        <a:t>Ontario </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7.3</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6.8</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6.5</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5.6</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1413722"/>
                  </a:ext>
                </a:extLst>
              </a:tr>
              <a:tr h="350729">
                <a:tc>
                  <a:txBody>
                    <a:bodyPr/>
                    <a:lstStyle/>
                    <a:p>
                      <a:pPr algn="ctr" fontAlgn="ctr"/>
                      <a:r>
                        <a:rPr lang="en-CA" sz="2800" u="none" strike="noStrike">
                          <a:effectLst/>
                        </a:rPr>
                        <a:t>Manitoba</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5.4</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5.6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6.1</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5.4</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1842281"/>
                  </a:ext>
                </a:extLst>
              </a:tr>
              <a:tr h="350729">
                <a:tc>
                  <a:txBody>
                    <a:bodyPr/>
                    <a:lstStyle/>
                    <a:p>
                      <a:pPr algn="ctr" fontAlgn="ctr"/>
                      <a:r>
                        <a:rPr lang="en-CA" sz="2800" u="none" strike="noStrike">
                          <a:effectLst/>
                        </a:rPr>
                        <a:t>Saskatchewan </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3.8</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5</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6.3</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6.3</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6.1</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5863184"/>
                  </a:ext>
                </a:extLst>
              </a:tr>
              <a:tr h="350729">
                <a:tc>
                  <a:txBody>
                    <a:bodyPr/>
                    <a:lstStyle/>
                    <a:p>
                      <a:pPr algn="ctr" fontAlgn="ctr"/>
                      <a:r>
                        <a:rPr lang="en-CA" sz="2800" u="none" strike="noStrike">
                          <a:effectLst/>
                        </a:rPr>
                        <a:t>Alberta </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4.7</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8.1</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7.8</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6.6</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8160034"/>
                  </a:ext>
                </a:extLst>
              </a:tr>
              <a:tr h="350729">
                <a:tc>
                  <a:txBody>
                    <a:bodyPr/>
                    <a:lstStyle/>
                    <a:p>
                      <a:pPr algn="ctr" fontAlgn="ctr"/>
                      <a:r>
                        <a:rPr lang="en-CA" sz="2800" u="none" strike="noStrike" dirty="0">
                          <a:solidFill>
                            <a:srgbClr val="00B0F0"/>
                          </a:solidFill>
                          <a:effectLst/>
                        </a:rPr>
                        <a:t>British Columbia </a:t>
                      </a:r>
                      <a:endParaRPr lang="en-CA" sz="2800" b="1" i="0" u="none" strike="noStrike" dirty="0">
                        <a:solidFill>
                          <a:srgbClr val="00B0F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solidFill>
                            <a:srgbClr val="00B0F0"/>
                          </a:solidFill>
                          <a:effectLst/>
                        </a:rPr>
                        <a:t>6.1</a:t>
                      </a:r>
                      <a:endParaRPr lang="en-CA" sz="2800" b="1" i="0" u="none" strike="noStrike" dirty="0">
                        <a:solidFill>
                          <a:srgbClr val="00B0F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solidFill>
                            <a:srgbClr val="00B0F0"/>
                          </a:solidFill>
                          <a:effectLst/>
                        </a:rPr>
                        <a:t>6.2</a:t>
                      </a:r>
                      <a:endParaRPr lang="en-CA" sz="2800" b="1" i="0" u="none" strike="noStrike" dirty="0">
                        <a:solidFill>
                          <a:srgbClr val="00B0F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solidFill>
                            <a:srgbClr val="00B0F0"/>
                          </a:solidFill>
                          <a:effectLst/>
                        </a:rPr>
                        <a:t>6</a:t>
                      </a:r>
                      <a:endParaRPr lang="en-CA" sz="2800" b="1" i="0" u="none" strike="noStrike" dirty="0">
                        <a:solidFill>
                          <a:srgbClr val="00B0F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solidFill>
                            <a:srgbClr val="00B0F0"/>
                          </a:solidFill>
                          <a:effectLst/>
                        </a:rPr>
                        <a:t>5.1</a:t>
                      </a:r>
                      <a:endParaRPr lang="en-CA" sz="2800" b="1" i="0" u="none" strike="noStrike" dirty="0">
                        <a:solidFill>
                          <a:srgbClr val="00B0F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solidFill>
                            <a:srgbClr val="00B0F0"/>
                          </a:solidFill>
                          <a:effectLst/>
                        </a:rPr>
                        <a:t>4.7</a:t>
                      </a:r>
                      <a:endParaRPr lang="en-CA" sz="2800" b="1" i="0" u="none" strike="noStrike" dirty="0">
                        <a:solidFill>
                          <a:srgbClr val="00B0F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4792060"/>
                  </a:ext>
                </a:extLst>
              </a:tr>
              <a:tr h="350729">
                <a:tc>
                  <a:txBody>
                    <a:bodyPr/>
                    <a:lstStyle/>
                    <a:p>
                      <a:pPr algn="ctr" fontAlgn="ctr"/>
                      <a:r>
                        <a:rPr lang="en-CA" sz="2800" u="none" strike="noStrike">
                          <a:effectLst/>
                        </a:rPr>
                        <a:t>Yukon</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4.3</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6.3</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5.6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3.6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2.7</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49654837"/>
                  </a:ext>
                </a:extLst>
              </a:tr>
              <a:tr h="350729">
                <a:tc>
                  <a:txBody>
                    <a:bodyPr/>
                    <a:lstStyle/>
                    <a:p>
                      <a:pPr algn="ctr" fontAlgn="ctr"/>
                      <a:r>
                        <a:rPr lang="en-CA" sz="2800" u="none" strike="noStrike">
                          <a:effectLst/>
                        </a:rPr>
                        <a:t>Northwest Territories </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7.9</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8.3</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7.4</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6.6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7.3</a:t>
                      </a:r>
                      <a:endParaRPr lang="en-CA"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68357216"/>
                  </a:ext>
                </a:extLst>
              </a:tr>
              <a:tr h="350729">
                <a:tc>
                  <a:txBody>
                    <a:bodyPr/>
                    <a:lstStyle/>
                    <a:p>
                      <a:pPr algn="ctr" fontAlgn="ctr"/>
                      <a:r>
                        <a:rPr lang="en-CA" sz="2800" u="none" strike="noStrike">
                          <a:effectLst/>
                        </a:rPr>
                        <a:t>Nunavut </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13.8</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15.9</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14.9</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a:effectLst/>
                        </a:rPr>
                        <a:t>14.6</a:t>
                      </a:r>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2800" u="none" strike="noStrike" dirty="0">
                          <a:effectLst/>
                        </a:rPr>
                        <a:t>14.1</a:t>
                      </a:r>
                      <a:endParaRPr lang="en-CA"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4730344"/>
                  </a:ext>
                </a:extLst>
              </a:tr>
            </a:tbl>
          </a:graphicData>
        </a:graphic>
      </p:graphicFrame>
    </p:spTree>
    <p:extLst>
      <p:ext uri="{BB962C8B-B14F-4D97-AF65-F5344CB8AC3E}">
        <p14:creationId xmlns:p14="http://schemas.microsoft.com/office/powerpoint/2010/main" val="140578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98" y="0"/>
            <a:ext cx="12036490" cy="1320800"/>
          </a:xfrm>
        </p:spPr>
        <p:txBody>
          <a:bodyPr>
            <a:noAutofit/>
          </a:bodyPr>
          <a:lstStyle/>
          <a:p>
            <a:pPr algn="ctr"/>
            <a:r>
              <a:rPr lang="en-US" sz="5400" b="1" dirty="0" smtClean="0">
                <a:solidFill>
                  <a:schemeClr val="tx1"/>
                </a:solidFill>
              </a:rPr>
              <a:t>Reasons the Soviet Economy Failed:</a:t>
            </a:r>
            <a:endParaRPr lang="en-US" sz="54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20911997"/>
              </p:ext>
            </p:extLst>
          </p:nvPr>
        </p:nvGraphicFramePr>
        <p:xfrm>
          <a:off x="9525" y="1090961"/>
          <a:ext cx="12192000" cy="5757514"/>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78550">
                <a:tc>
                  <a:txBody>
                    <a:bodyPr/>
                    <a:lstStyle/>
                    <a:p>
                      <a:pPr marL="0" marR="0" algn="ctr">
                        <a:lnSpc>
                          <a:spcPct val="115000"/>
                        </a:lnSpc>
                        <a:spcBef>
                          <a:spcPts val="0"/>
                        </a:spcBef>
                        <a:spcAft>
                          <a:spcPts val="0"/>
                        </a:spcAft>
                        <a:tabLst>
                          <a:tab pos="457200" algn="l"/>
                          <a:tab pos="914400" algn="l"/>
                          <a:tab pos="5762625" algn="l"/>
                        </a:tabLst>
                      </a:pPr>
                      <a:r>
                        <a:rPr lang="en-US" sz="2400" dirty="0">
                          <a:effectLst/>
                        </a:rPr>
                        <a:t>Real Communism (Marx and </a:t>
                      </a:r>
                      <a:r>
                        <a:rPr lang="en-US" sz="2400" dirty="0" smtClean="0">
                          <a:effectLst/>
                        </a:rPr>
                        <a:t>Engels)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57200" algn="l"/>
                          <a:tab pos="914400" algn="l"/>
                          <a:tab pos="5762625" algn="l"/>
                        </a:tabLst>
                      </a:pPr>
                      <a:r>
                        <a:rPr lang="en-US" sz="3200" dirty="0">
                          <a:effectLst/>
                        </a:rPr>
                        <a:t>USSR Version of Communism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178964">
                <a:tc>
                  <a:txBody>
                    <a:bodyPr/>
                    <a:lstStyle/>
                    <a:p>
                      <a:pPr marL="0" marR="0" algn="just">
                        <a:lnSpc>
                          <a:spcPct val="115000"/>
                        </a:lnSpc>
                        <a:spcBef>
                          <a:spcPts val="0"/>
                        </a:spcBef>
                        <a:spcAft>
                          <a:spcPts val="0"/>
                        </a:spcAft>
                        <a:tabLst>
                          <a:tab pos="457200" algn="l"/>
                          <a:tab pos="914400" algn="l"/>
                          <a:tab pos="5762625" algn="l"/>
                        </a:tabLst>
                      </a:pPr>
                      <a:r>
                        <a:rPr lang="en-US" sz="600" dirty="0">
                          <a:effectLst/>
                        </a:rPr>
                        <a:t> </a:t>
                      </a:r>
                      <a:endParaRPr lang="en-US" sz="1100" dirty="0">
                        <a:effectLst/>
                      </a:endParaRPr>
                    </a:p>
                    <a:p>
                      <a:pPr marL="0" marR="0" algn="just">
                        <a:lnSpc>
                          <a:spcPct val="115000"/>
                        </a:lnSpc>
                        <a:spcBef>
                          <a:spcPts val="0"/>
                        </a:spcBef>
                        <a:spcAft>
                          <a:spcPts val="0"/>
                        </a:spcAft>
                        <a:tabLst>
                          <a:tab pos="457200" algn="l"/>
                          <a:tab pos="914400" algn="l"/>
                          <a:tab pos="5762625" algn="l"/>
                        </a:tabLst>
                      </a:pPr>
                      <a:r>
                        <a:rPr lang="en-US" sz="2400" dirty="0">
                          <a:effectLst/>
                        </a:rPr>
                        <a:t>1</a:t>
                      </a:r>
                      <a:r>
                        <a:rPr lang="en-US" sz="2400" dirty="0" smtClean="0">
                          <a:effectLst/>
                        </a:rPr>
                        <a:t>) State (government)</a:t>
                      </a:r>
                      <a:r>
                        <a:rPr lang="en-US" sz="2400" baseline="0" dirty="0" smtClean="0">
                          <a:effectLst/>
                        </a:rPr>
                        <a:t> controls the economy to “plan” what is needed for production and consumption. </a:t>
                      </a:r>
                      <a:r>
                        <a:rPr lang="en-US" sz="2400" dirty="0">
                          <a:effectLst/>
                        </a:rPr>
                        <a:t> </a:t>
                      </a:r>
                      <a:endParaRPr lang="en-US" sz="2000" dirty="0">
                        <a:effectLst/>
                      </a:endParaRPr>
                    </a:p>
                    <a:p>
                      <a:pPr marL="0" marR="0" algn="just">
                        <a:lnSpc>
                          <a:spcPct val="115000"/>
                        </a:lnSpc>
                        <a:spcBef>
                          <a:spcPts val="0"/>
                        </a:spcBef>
                        <a:spcAft>
                          <a:spcPts val="0"/>
                        </a:spcAft>
                        <a:tabLst>
                          <a:tab pos="457200" algn="l"/>
                          <a:tab pos="914400" algn="l"/>
                          <a:tab pos="5762625" algn="l"/>
                        </a:tabLst>
                      </a:pPr>
                      <a:endParaRPr lang="en-US" sz="1050" dirty="0" smtClean="0">
                        <a:effectLst/>
                      </a:endParaRPr>
                    </a:p>
                    <a:p>
                      <a:pPr marL="0" marR="0" algn="just">
                        <a:lnSpc>
                          <a:spcPct val="115000"/>
                        </a:lnSpc>
                        <a:spcBef>
                          <a:spcPts val="0"/>
                        </a:spcBef>
                        <a:spcAft>
                          <a:spcPts val="0"/>
                        </a:spcAft>
                        <a:tabLst>
                          <a:tab pos="457200" algn="l"/>
                          <a:tab pos="914400" algn="l"/>
                          <a:tab pos="5762625" algn="l"/>
                        </a:tabLst>
                      </a:pPr>
                      <a:r>
                        <a:rPr lang="en-US" sz="2400" dirty="0" smtClean="0">
                          <a:effectLst/>
                        </a:rPr>
                        <a:t>2</a:t>
                      </a:r>
                      <a:r>
                        <a:rPr lang="en-US" sz="2400" dirty="0">
                          <a:effectLst/>
                        </a:rPr>
                        <a:t>) </a:t>
                      </a:r>
                      <a:r>
                        <a:rPr lang="en-US" sz="2400" dirty="0" smtClean="0">
                          <a:effectLst/>
                        </a:rPr>
                        <a:t>Annual economic</a:t>
                      </a:r>
                      <a:r>
                        <a:rPr lang="en-US" sz="2400" baseline="0" dirty="0" smtClean="0">
                          <a:effectLst/>
                        </a:rPr>
                        <a:t> growth is encouraged by motivation because everyone works for themselves (everyone is equal and shares in the benefits). </a:t>
                      </a:r>
                      <a:endParaRPr lang="en-US" sz="2000" dirty="0">
                        <a:effectLst/>
                      </a:endParaRPr>
                    </a:p>
                    <a:p>
                      <a:pPr marL="0" marR="0" algn="just">
                        <a:lnSpc>
                          <a:spcPct val="115000"/>
                        </a:lnSpc>
                        <a:spcBef>
                          <a:spcPts val="0"/>
                        </a:spcBef>
                        <a:spcAft>
                          <a:spcPts val="0"/>
                        </a:spcAft>
                        <a:tabLst>
                          <a:tab pos="457200" algn="l"/>
                          <a:tab pos="914400" algn="l"/>
                          <a:tab pos="5762625" algn="l"/>
                        </a:tabLst>
                      </a:pPr>
                      <a:endParaRPr lang="en-US" sz="1600" dirty="0" smtClean="0">
                        <a:effectLst/>
                      </a:endParaRPr>
                    </a:p>
                    <a:p>
                      <a:pPr marL="0" marR="0" algn="just">
                        <a:lnSpc>
                          <a:spcPct val="115000"/>
                        </a:lnSpc>
                        <a:spcBef>
                          <a:spcPts val="0"/>
                        </a:spcBef>
                        <a:spcAft>
                          <a:spcPts val="0"/>
                        </a:spcAft>
                        <a:tabLst>
                          <a:tab pos="457200" algn="l"/>
                          <a:tab pos="914400" algn="l"/>
                          <a:tab pos="5762625" algn="l"/>
                        </a:tabLst>
                      </a:pPr>
                      <a:r>
                        <a:rPr lang="en-US" sz="2400" dirty="0" smtClean="0">
                          <a:effectLst/>
                        </a:rPr>
                        <a:t>3</a:t>
                      </a:r>
                      <a:r>
                        <a:rPr lang="en-US" sz="2400" dirty="0">
                          <a:effectLst/>
                        </a:rPr>
                        <a:t>) </a:t>
                      </a:r>
                      <a:r>
                        <a:rPr lang="en-US" sz="2400" dirty="0" smtClean="0">
                          <a:effectLst/>
                        </a:rPr>
                        <a:t>There is no corruption because everyone</a:t>
                      </a:r>
                      <a:r>
                        <a:rPr lang="en-US" sz="2400" baseline="0" dirty="0" smtClean="0">
                          <a:effectLst/>
                        </a:rPr>
                        <a:t> is on the same playing field. </a:t>
                      </a:r>
                      <a:endParaRPr lang="en-US" sz="2000" dirty="0">
                        <a:effectLst/>
                      </a:endParaRPr>
                    </a:p>
                    <a:p>
                      <a:pPr marL="0" marR="0" algn="just">
                        <a:lnSpc>
                          <a:spcPct val="115000"/>
                        </a:lnSpc>
                        <a:spcBef>
                          <a:spcPts val="0"/>
                        </a:spcBef>
                        <a:spcAft>
                          <a:spcPts val="0"/>
                        </a:spcAft>
                        <a:tabLst>
                          <a:tab pos="457200" algn="l"/>
                          <a:tab pos="914400" algn="l"/>
                          <a:tab pos="5762625" algn="l"/>
                        </a:tabLs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57200" algn="l"/>
                          <a:tab pos="914400" algn="l"/>
                          <a:tab pos="5762625" algn="l"/>
                        </a:tabLst>
                      </a:pPr>
                      <a:r>
                        <a:rPr lang="en-US" sz="600" dirty="0">
                          <a:effectLst/>
                        </a:rPr>
                        <a:t> </a:t>
                      </a:r>
                      <a:endParaRPr lang="en-US" sz="1100" dirty="0">
                        <a:effectLst/>
                      </a:endParaRPr>
                    </a:p>
                    <a:p>
                      <a:pPr marL="0" marR="0" algn="just">
                        <a:lnSpc>
                          <a:spcPct val="115000"/>
                        </a:lnSpc>
                        <a:spcBef>
                          <a:spcPts val="0"/>
                        </a:spcBef>
                        <a:spcAft>
                          <a:spcPts val="0"/>
                        </a:spcAft>
                        <a:tabLst>
                          <a:tab pos="457200" algn="l"/>
                          <a:tab pos="914400" algn="l"/>
                          <a:tab pos="5762625" algn="l"/>
                        </a:tabLst>
                      </a:pPr>
                      <a:r>
                        <a:rPr lang="en-US" sz="2400" dirty="0" smtClean="0">
                          <a:effectLst/>
                        </a:rPr>
                        <a:t>1) Government plans poorly and resources</a:t>
                      </a:r>
                      <a:r>
                        <a:rPr lang="en-US" sz="2400" baseline="0" dirty="0" smtClean="0">
                          <a:effectLst/>
                        </a:rPr>
                        <a:t> are wasted. Result: not enough important goods (food, clothing etc.) too many weapons, missiles, exports.  </a:t>
                      </a:r>
                    </a:p>
                    <a:p>
                      <a:pPr marL="0" marR="0" algn="just">
                        <a:lnSpc>
                          <a:spcPct val="115000"/>
                        </a:lnSpc>
                        <a:spcBef>
                          <a:spcPts val="0"/>
                        </a:spcBef>
                        <a:spcAft>
                          <a:spcPts val="0"/>
                        </a:spcAft>
                        <a:tabLst>
                          <a:tab pos="457200" algn="l"/>
                          <a:tab pos="914400" algn="l"/>
                          <a:tab pos="5762625" algn="l"/>
                        </a:tabLst>
                      </a:pPr>
                      <a:endParaRPr lang="en-US" sz="600" dirty="0">
                        <a:effectLst/>
                      </a:endParaRPr>
                    </a:p>
                    <a:p>
                      <a:pPr marL="0" marR="0" algn="just">
                        <a:lnSpc>
                          <a:spcPct val="115000"/>
                        </a:lnSpc>
                        <a:spcBef>
                          <a:spcPts val="0"/>
                        </a:spcBef>
                        <a:spcAft>
                          <a:spcPts val="0"/>
                        </a:spcAft>
                        <a:tabLst>
                          <a:tab pos="457200" algn="l"/>
                          <a:tab pos="914400" algn="l"/>
                          <a:tab pos="5762625" algn="l"/>
                        </a:tabLst>
                      </a:pPr>
                      <a:r>
                        <a:rPr lang="en-US" sz="2400" dirty="0" smtClean="0">
                          <a:effectLst/>
                        </a:rPr>
                        <a:t>2</a:t>
                      </a:r>
                      <a:r>
                        <a:rPr lang="en-US" sz="2400" dirty="0">
                          <a:effectLst/>
                        </a:rPr>
                        <a:t>) </a:t>
                      </a:r>
                      <a:r>
                        <a:rPr lang="en-US" sz="2400" dirty="0" smtClean="0">
                          <a:effectLst/>
                        </a:rPr>
                        <a:t>Economic growth</a:t>
                      </a:r>
                      <a:r>
                        <a:rPr lang="en-US" sz="2400" baseline="0" dirty="0" smtClean="0">
                          <a:effectLst/>
                        </a:rPr>
                        <a:t> becomes negative because classes exist: Rich elite, middle class, poor.</a:t>
                      </a:r>
                    </a:p>
                    <a:p>
                      <a:pPr marL="0" marR="0" algn="just">
                        <a:lnSpc>
                          <a:spcPct val="115000"/>
                        </a:lnSpc>
                        <a:spcBef>
                          <a:spcPts val="0"/>
                        </a:spcBef>
                        <a:spcAft>
                          <a:spcPts val="0"/>
                        </a:spcAft>
                        <a:tabLst>
                          <a:tab pos="457200" algn="l"/>
                          <a:tab pos="914400" algn="l"/>
                          <a:tab pos="5762625" algn="l"/>
                        </a:tabLst>
                      </a:pPr>
                      <a:endParaRPr lang="en-US" sz="500" dirty="0" smtClean="0">
                        <a:effectLst/>
                      </a:endParaRPr>
                    </a:p>
                    <a:p>
                      <a:pPr marL="0" marR="0" algn="just">
                        <a:lnSpc>
                          <a:spcPct val="115000"/>
                        </a:lnSpc>
                        <a:spcBef>
                          <a:spcPts val="0"/>
                        </a:spcBef>
                        <a:spcAft>
                          <a:spcPts val="0"/>
                        </a:spcAft>
                        <a:tabLst>
                          <a:tab pos="457200" algn="l"/>
                          <a:tab pos="914400" algn="l"/>
                          <a:tab pos="5762625" algn="l"/>
                        </a:tabLst>
                      </a:pPr>
                      <a:r>
                        <a:rPr lang="en-US" sz="2400" dirty="0" smtClean="0">
                          <a:effectLst/>
                        </a:rPr>
                        <a:t>3</a:t>
                      </a:r>
                      <a:r>
                        <a:rPr lang="en-US" sz="2400" dirty="0">
                          <a:effectLst/>
                        </a:rPr>
                        <a:t>) </a:t>
                      </a:r>
                      <a:r>
                        <a:rPr lang="en-US" sz="2400" dirty="0" smtClean="0">
                          <a:effectLst/>
                        </a:rPr>
                        <a:t>Corruption is high because moral</a:t>
                      </a:r>
                      <a:r>
                        <a:rPr lang="en-US" sz="2400" baseline="0" dirty="0" smtClean="0">
                          <a:effectLst/>
                        </a:rPr>
                        <a:t> and happiness are low (low standard of living, “West” looks and sounds much better (freedom). </a:t>
                      </a:r>
                      <a:endParaRPr lang="en-US" sz="2000" dirty="0">
                        <a:effectLst/>
                      </a:endParaRPr>
                    </a:p>
                    <a:p>
                      <a:pPr marL="0" marR="0" algn="just">
                        <a:lnSpc>
                          <a:spcPct val="115000"/>
                        </a:lnSpc>
                        <a:spcBef>
                          <a:spcPts val="0"/>
                        </a:spcBef>
                        <a:spcAft>
                          <a:spcPts val="0"/>
                        </a:spcAft>
                        <a:tabLst>
                          <a:tab pos="457200" algn="l"/>
                          <a:tab pos="914400" algn="l"/>
                          <a:tab pos="5762625" algn="l"/>
                        </a:tabLs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5403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88" y="105747"/>
            <a:ext cx="9274002" cy="1320800"/>
          </a:xfrm>
        </p:spPr>
        <p:txBody>
          <a:bodyPr>
            <a:noAutofit/>
          </a:bodyPr>
          <a:lstStyle/>
          <a:p>
            <a:pPr algn="ctr"/>
            <a:r>
              <a:rPr lang="en-US" sz="5400" b="1" dirty="0" smtClean="0"/>
              <a:t>Social Problems in the USSR</a:t>
            </a:r>
            <a:endParaRPr lang="en-US" sz="5400" b="1" dirty="0"/>
          </a:p>
        </p:txBody>
      </p:sp>
      <p:sp>
        <p:nvSpPr>
          <p:cNvPr id="3" name="Content Placeholder 2"/>
          <p:cNvSpPr>
            <a:spLocks noGrp="1"/>
          </p:cNvSpPr>
          <p:nvPr>
            <p:ph idx="1"/>
          </p:nvPr>
        </p:nvSpPr>
        <p:spPr>
          <a:xfrm>
            <a:off x="145488" y="1320834"/>
            <a:ext cx="10687353" cy="5378546"/>
          </a:xfrm>
        </p:spPr>
        <p:txBody>
          <a:bodyPr>
            <a:normAutofit/>
          </a:bodyPr>
          <a:lstStyle/>
          <a:p>
            <a:r>
              <a:rPr lang="en-US" sz="2800" b="1" dirty="0" smtClean="0"/>
              <a:t>Military Spending varied between 15-25% of GDP vs US 5-7%. </a:t>
            </a:r>
          </a:p>
          <a:p>
            <a:r>
              <a:rPr lang="en-US" sz="2800" b="1" dirty="0" smtClean="0">
                <a:solidFill>
                  <a:srgbClr val="0070C0"/>
                </a:solidFill>
              </a:rPr>
              <a:t>Inequality was widespread especially between the privileged members of the communist party (opposite of communism). Think George Orwell was right?? </a:t>
            </a:r>
          </a:p>
          <a:p>
            <a:r>
              <a:rPr lang="en-US" sz="2800" b="1" dirty="0" smtClean="0"/>
              <a:t>Ideology: Communism had been Russia’s policy since 1917. By the 1970s few believed that the positive changes could still occur. Patience was over. </a:t>
            </a:r>
          </a:p>
          <a:p>
            <a:r>
              <a:rPr lang="en-US" sz="2800" b="1" dirty="0" smtClean="0">
                <a:solidFill>
                  <a:srgbClr val="0070C0"/>
                </a:solidFill>
              </a:rPr>
              <a:t>Nationalism: Fully 50% of the population of the USSR was not ethnically Russian. The “Former Soviet Republics” craved independence and a voice for the people. </a:t>
            </a:r>
            <a:endParaRPr lang="en-US" sz="2800" b="1" dirty="0">
              <a:solidFill>
                <a:srgbClr val="0070C0"/>
              </a:solidFill>
            </a:endParaRPr>
          </a:p>
        </p:txBody>
      </p:sp>
    </p:spTree>
    <p:extLst>
      <p:ext uri="{BB962C8B-B14F-4D97-AF65-F5344CB8AC3E}">
        <p14:creationId xmlns:p14="http://schemas.microsoft.com/office/powerpoint/2010/main" val="4128729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88" y="-99521"/>
            <a:ext cx="8596668" cy="1320800"/>
          </a:xfrm>
        </p:spPr>
        <p:txBody>
          <a:bodyPr>
            <a:normAutofit/>
          </a:bodyPr>
          <a:lstStyle/>
          <a:p>
            <a:pPr algn="ctr"/>
            <a:r>
              <a:rPr lang="en-US" sz="4400" b="1" u="sng" dirty="0" smtClean="0">
                <a:solidFill>
                  <a:srgbClr val="0070C0"/>
                </a:solidFill>
              </a:rPr>
              <a:t>“The Space Race”</a:t>
            </a:r>
            <a:endParaRPr lang="en-US" sz="4400" b="1" u="sng" dirty="0">
              <a:solidFill>
                <a:srgbClr val="0070C0"/>
              </a:solidFill>
            </a:endParaRPr>
          </a:p>
        </p:txBody>
      </p:sp>
      <p:sp>
        <p:nvSpPr>
          <p:cNvPr id="3" name="Content Placeholder 2"/>
          <p:cNvSpPr>
            <a:spLocks noGrp="1"/>
          </p:cNvSpPr>
          <p:nvPr>
            <p:ph idx="1"/>
          </p:nvPr>
        </p:nvSpPr>
        <p:spPr>
          <a:xfrm>
            <a:off x="1" y="807650"/>
            <a:ext cx="7744408" cy="5733109"/>
          </a:xfrm>
        </p:spPr>
        <p:txBody>
          <a:bodyPr>
            <a:normAutofit fontScale="92500" lnSpcReduction="10000"/>
          </a:bodyPr>
          <a:lstStyle/>
          <a:p>
            <a:r>
              <a:rPr lang="en-US" sz="3200" dirty="0"/>
              <a:t>Space exploration served as another dramatic arena for Cold War competition. </a:t>
            </a:r>
            <a:endParaRPr lang="en-US" sz="3200" dirty="0" smtClean="0"/>
          </a:p>
          <a:p>
            <a:r>
              <a:rPr lang="en-US" sz="3200" dirty="0" smtClean="0"/>
              <a:t>In </a:t>
            </a:r>
            <a:r>
              <a:rPr lang="en-US" sz="3200" dirty="0"/>
              <a:t>1957, a Soviet </a:t>
            </a:r>
            <a:r>
              <a:rPr lang="en-US" sz="3200" dirty="0" smtClean="0"/>
              <a:t>intercontinental </a:t>
            </a:r>
            <a:r>
              <a:rPr lang="en-US" sz="3200" dirty="0"/>
              <a:t>ballistic missile launched </a:t>
            </a:r>
            <a:r>
              <a:rPr lang="en-US" sz="3200" b="1" dirty="0" smtClean="0"/>
              <a:t>Sputnik</a:t>
            </a:r>
            <a:r>
              <a:rPr lang="en-US" sz="3200" dirty="0" smtClean="0"/>
              <a:t>, the </a:t>
            </a:r>
            <a:r>
              <a:rPr lang="en-US" sz="3200" dirty="0"/>
              <a:t>world’s first artificial satellite and the first man-made object to be placed into the Earth’s orbit</a:t>
            </a:r>
            <a:r>
              <a:rPr lang="en-US" sz="3200" dirty="0" smtClean="0"/>
              <a:t>.</a:t>
            </a:r>
          </a:p>
          <a:p>
            <a:r>
              <a:rPr lang="en-US" sz="3200" dirty="0"/>
              <a:t>Sputnik’s launch came as a surprise, and not a pleasant one, to most Americans. In the United States, space was seen as the next frontier</a:t>
            </a:r>
            <a:r>
              <a:rPr lang="en-US" sz="3200" dirty="0" smtClean="0"/>
              <a:t>, </a:t>
            </a:r>
            <a:r>
              <a:rPr lang="en-US" sz="3200" dirty="0"/>
              <a:t>and it was crucial not to lose too much ground to the Soviets</a:t>
            </a:r>
            <a:endParaRPr lang="en-US" sz="3200" dirty="0" smtClean="0"/>
          </a:p>
          <a:p>
            <a:endParaRPr lang="en-US" sz="3200" dirty="0"/>
          </a:p>
        </p:txBody>
      </p:sp>
      <p:pic>
        <p:nvPicPr>
          <p:cNvPr id="4100" name="Picture 4" descr="http://russiatrek.org/blog/wp-content/uploads/2011/04/soviet-space-program-propaganda-poster-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409" y="0"/>
            <a:ext cx="45118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710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12.jpeg"/></Relationships>
</file>

<file path=ppt/theme/_rels/theme7.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2_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6.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4129</TotalTime>
  <Words>2161</Words>
  <Application>Microsoft Office PowerPoint</Application>
  <PresentationFormat>Widescreen</PresentationFormat>
  <Paragraphs>405</Paragraphs>
  <Slides>60</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60</vt:i4>
      </vt:variant>
    </vt:vector>
  </HeadingPairs>
  <TitlesOfParts>
    <vt:vector size="78" baseType="lpstr">
      <vt:lpstr>Arial</vt:lpstr>
      <vt:lpstr>Book Antiqua</vt:lpstr>
      <vt:lpstr>Calibri</vt:lpstr>
      <vt:lpstr>Calibri Light</vt:lpstr>
      <vt:lpstr>Cambria</vt:lpstr>
      <vt:lpstr>Century Gothic</vt:lpstr>
      <vt:lpstr>Garamond</vt:lpstr>
      <vt:lpstr>Times New Roman</vt:lpstr>
      <vt:lpstr>Trebuchet MS</vt:lpstr>
      <vt:lpstr>Wingdings</vt:lpstr>
      <vt:lpstr>Wingdings 3</vt:lpstr>
      <vt:lpstr>Ion</vt:lpstr>
      <vt:lpstr>Office Theme</vt:lpstr>
      <vt:lpstr>1_Facet</vt:lpstr>
      <vt:lpstr>Organic</vt:lpstr>
      <vt:lpstr>2_Facet</vt:lpstr>
      <vt:lpstr>Adjacency</vt:lpstr>
      <vt:lpstr>Apothecary</vt:lpstr>
      <vt:lpstr>Class 5</vt:lpstr>
      <vt:lpstr>https://www.youtube.com/watch?v=L-K19rVDxoM  (Skip US politics) </vt:lpstr>
      <vt:lpstr>Everyone has a slip of paper…</vt:lpstr>
      <vt:lpstr>PowerPoint Presentation</vt:lpstr>
      <vt:lpstr>Détente </vt:lpstr>
      <vt:lpstr>Problems with the Soviet Union </vt:lpstr>
      <vt:lpstr>Reasons the Soviet Economy Failed:</vt:lpstr>
      <vt:lpstr>Social Problems in the USSR</vt:lpstr>
      <vt:lpstr>“The Space Race”</vt:lpstr>
      <vt:lpstr>Sputnik #2 “Laika”</vt:lpstr>
      <vt:lpstr>“The Space Race”</vt:lpstr>
      <vt:lpstr>PowerPoint Presentation</vt:lpstr>
      <vt:lpstr>Class 6</vt:lpstr>
      <vt:lpstr>The Politics Behind The Collapse of the USSR   </vt:lpstr>
      <vt:lpstr>The Politics Behind The Collapse of the USSR   </vt:lpstr>
      <vt:lpstr>The Politics Behind The Collapse of the USSR   </vt:lpstr>
      <vt:lpstr>The Politics Behind The Collapse of the USSR   </vt:lpstr>
      <vt:lpstr>The Politics Behind The Collapse of the USSR   </vt:lpstr>
      <vt:lpstr>http://www.dailymotion.com/video/x1ee465_copy-of-simpsons-soviet-union_fun    </vt:lpstr>
      <vt:lpstr>Today’s Assignment:</vt:lpstr>
      <vt:lpstr>Exit Slip:</vt:lpstr>
      <vt:lpstr>How Should Canada Spend its GDP? </vt:lpstr>
      <vt:lpstr>PowerPoint Presentation</vt:lpstr>
      <vt:lpstr>How Should Canada Spend its GDP? </vt:lpstr>
      <vt:lpstr>PowerPoint Presentation</vt:lpstr>
      <vt:lpstr>Exit Slip Assignment </vt:lpstr>
      <vt:lpstr>Exit Slip:</vt:lpstr>
      <vt:lpstr>Protecting Canadian Culture</vt:lpstr>
      <vt:lpstr>Protecting Canadian Culture</vt:lpstr>
      <vt:lpstr>Postwar Canada Prime Ministers</vt:lpstr>
      <vt:lpstr>PM Laurant LIBERAL</vt:lpstr>
      <vt:lpstr>PM Diefenbaker CONS</vt:lpstr>
      <vt:lpstr>PM Pearson</vt:lpstr>
      <vt:lpstr>PM Trudeau</vt:lpstr>
      <vt:lpstr>Trudeau’s Foreign Policy</vt:lpstr>
      <vt:lpstr>The Mulroney Era</vt:lpstr>
      <vt:lpstr>Mulroney Era</vt:lpstr>
      <vt:lpstr>PowerPoint Presentation</vt:lpstr>
      <vt:lpstr>Jean Chretien </vt:lpstr>
      <vt:lpstr>Stephen Harper</vt:lpstr>
      <vt:lpstr>Justin Trudeau </vt:lpstr>
      <vt:lpstr>Class 10</vt:lpstr>
      <vt:lpstr>Canada Post WWII : Traditional Values? </vt:lpstr>
      <vt:lpstr>PowerPoint Presentation</vt:lpstr>
      <vt:lpstr>The Gender Gap In Canada</vt:lpstr>
      <vt:lpstr>PowerPoint Presentation</vt:lpstr>
      <vt:lpstr>Causes of The Gender Gap</vt:lpstr>
      <vt:lpstr>PowerPoint Presentation</vt:lpstr>
      <vt:lpstr>PowerPoint Presentation</vt:lpstr>
      <vt:lpstr>Canada Post WWII : Traditional Values? </vt:lpstr>
      <vt:lpstr>Traditional Values? </vt:lpstr>
      <vt:lpstr>PowerPoint Presentation</vt:lpstr>
      <vt:lpstr>PowerPoint Presentation</vt:lpstr>
      <vt:lpstr>Baby Boomers</vt:lpstr>
      <vt:lpstr>Your Response: Retire Already!  I NEED YOUR JOB!!</vt:lpstr>
      <vt:lpstr>The Growth of Suburbia! </vt:lpstr>
      <vt:lpstr>Liberalism in the 70s</vt:lpstr>
      <vt:lpstr>Multiculturalism  (vs Melting Pot) </vt:lpstr>
      <vt:lpstr>PowerPoint Presentation</vt:lpstr>
      <vt:lpstr>PowerPoint Presentation</vt:lpstr>
    </vt:vector>
  </TitlesOfParts>
  <Company>Notre Dame Regional Secondary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Martin</dc:creator>
  <cp:lastModifiedBy>Vincent Martin</cp:lastModifiedBy>
  <cp:revision>125</cp:revision>
  <dcterms:created xsi:type="dcterms:W3CDTF">2015-02-16T22:43:05Z</dcterms:created>
  <dcterms:modified xsi:type="dcterms:W3CDTF">2019-07-25T19:21:10Z</dcterms:modified>
</cp:coreProperties>
</file>