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96" r:id="rId3"/>
    <p:sldMasterId id="2147483714" r:id="rId4"/>
    <p:sldMasterId id="2147483738" r:id="rId5"/>
  </p:sldMasterIdLst>
  <p:sldIdLst>
    <p:sldId id="257" r:id="rId6"/>
    <p:sldId id="261" r:id="rId7"/>
    <p:sldId id="288" r:id="rId8"/>
    <p:sldId id="291" r:id="rId9"/>
    <p:sldId id="262" r:id="rId10"/>
    <p:sldId id="263" r:id="rId11"/>
    <p:sldId id="264" r:id="rId12"/>
    <p:sldId id="265" r:id="rId13"/>
    <p:sldId id="266" r:id="rId14"/>
    <p:sldId id="269" r:id="rId15"/>
    <p:sldId id="270" r:id="rId16"/>
    <p:sldId id="275" r:id="rId17"/>
    <p:sldId id="276" r:id="rId18"/>
    <p:sldId id="277" r:id="rId19"/>
    <p:sldId id="286" r:id="rId20"/>
    <p:sldId id="278" r:id="rId21"/>
    <p:sldId id="279" r:id="rId22"/>
    <p:sldId id="280" r:id="rId23"/>
    <p:sldId id="287" r:id="rId24"/>
    <p:sldId id="281" r:id="rId25"/>
    <p:sldId id="282" r:id="rId26"/>
    <p:sldId id="283" r:id="rId27"/>
    <p:sldId id="284" r:id="rId28"/>
    <p:sldId id="285" r:id="rId29"/>
    <p:sldId id="289" r:id="rId30"/>
    <p:sldId id="290" r:id="rId31"/>
    <p:sldId id="292"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91" d="100"/>
          <a:sy n="91" d="100"/>
        </p:scale>
        <p:origin x="3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42081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94087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545263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756EBB4-EC3B-4349-9D20-119BAF5D90B0}" type="slidenum">
              <a:rPr lang="en-US" smtClean="0"/>
              <a:t>‹#›</a:t>
            </a:fld>
            <a:endParaRPr lang="en-US"/>
          </a:p>
        </p:txBody>
      </p:sp>
    </p:spTree>
    <p:extLst>
      <p:ext uri="{BB962C8B-B14F-4D97-AF65-F5344CB8AC3E}">
        <p14:creationId xmlns:p14="http://schemas.microsoft.com/office/powerpoint/2010/main" val="13475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960717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421498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954367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8102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F7F523-B60F-4B1C-A5F2-F22656927559}"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3074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7F523-B60F-4B1C-A5F2-F22656927559}"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75978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25619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513914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547631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93695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4210536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895953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952555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692511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571524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560698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73805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756EBB4-EC3B-4349-9D20-119BAF5D90B0}" type="slidenum">
              <a:rPr lang="en-US" smtClean="0"/>
              <a:t>‹#›</a:t>
            </a:fld>
            <a:endParaRPr lang="en-US"/>
          </a:p>
        </p:txBody>
      </p:sp>
    </p:spTree>
    <p:extLst>
      <p:ext uri="{BB962C8B-B14F-4D97-AF65-F5344CB8AC3E}">
        <p14:creationId xmlns:p14="http://schemas.microsoft.com/office/powerpoint/2010/main" val="138080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38959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3652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4035843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684899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5022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F7F523-B60F-4B1C-A5F2-F22656927559}"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432654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7F523-B60F-4B1C-A5F2-F22656927559}"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874091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4170657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2106626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71797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08267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969429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814712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9399052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554156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240814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549005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710525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887565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032414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3571637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63058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356358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019933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7F523-B60F-4B1C-A5F2-F22656927559}"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27154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7F523-B60F-4B1C-A5F2-F22656927559}"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883650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860587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964492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4159923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3883009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699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8174804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59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7F523-B60F-4B1C-A5F2-F22656927559}"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115283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599847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F7F523-B60F-4B1C-A5F2-F22656927559}"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4511021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F7F523-B60F-4B1C-A5F2-F22656927559}"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8930498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7F523-B60F-4B1C-A5F2-F22656927559}"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648590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962740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961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777387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F7F523-B60F-4B1C-A5F2-F22656927559}"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56EBB4-EC3B-4349-9D20-119BAF5D90B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15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7F523-B60F-4B1C-A5F2-F22656927559}"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35689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29416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7F523-B60F-4B1C-A5F2-F22656927559}"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56EBB4-EC3B-4349-9D20-119BAF5D90B0}" type="slidenum">
              <a:rPr lang="en-US" smtClean="0"/>
              <a:t>‹#›</a:t>
            </a:fld>
            <a:endParaRPr lang="en-US"/>
          </a:p>
        </p:txBody>
      </p:sp>
    </p:spTree>
    <p:extLst>
      <p:ext uri="{BB962C8B-B14F-4D97-AF65-F5344CB8AC3E}">
        <p14:creationId xmlns:p14="http://schemas.microsoft.com/office/powerpoint/2010/main" val="174704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7F523-B60F-4B1C-A5F2-F22656927559}" type="datetimeFigureOut">
              <a:rPr lang="en-US" smtClean="0"/>
              <a:t>7/11/2019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6EBB4-EC3B-4349-9D20-119BAF5D90B0}" type="slidenum">
              <a:rPr lang="en-US" smtClean="0"/>
              <a:t>‹#›</a:t>
            </a:fld>
            <a:endParaRPr lang="en-US"/>
          </a:p>
        </p:txBody>
      </p:sp>
    </p:spTree>
    <p:extLst>
      <p:ext uri="{BB962C8B-B14F-4D97-AF65-F5344CB8AC3E}">
        <p14:creationId xmlns:p14="http://schemas.microsoft.com/office/powerpoint/2010/main" val="792793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9F7F523-B60F-4B1C-A5F2-F22656927559}" type="datetimeFigureOut">
              <a:rPr lang="en-US" smtClean="0"/>
              <a:t>7/11/2019</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756EBB4-EC3B-4349-9D20-119BAF5D90B0}" type="slidenum">
              <a:rPr lang="en-US" smtClean="0"/>
              <a:t>‹#›</a:t>
            </a:fld>
            <a:endParaRPr lang="en-US"/>
          </a:p>
        </p:txBody>
      </p:sp>
    </p:spTree>
    <p:extLst>
      <p:ext uri="{BB962C8B-B14F-4D97-AF65-F5344CB8AC3E}">
        <p14:creationId xmlns:p14="http://schemas.microsoft.com/office/powerpoint/2010/main" val="36817343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29F7F523-B60F-4B1C-A5F2-F22656927559}" type="datetimeFigureOut">
              <a:rPr lang="en-US" smtClean="0"/>
              <a:t>7/11/2019</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756EBB4-EC3B-4349-9D20-119BAF5D90B0}" type="slidenum">
              <a:rPr lang="en-US" smtClean="0"/>
              <a:t>‹#›</a:t>
            </a:fld>
            <a:endParaRPr lang="en-US"/>
          </a:p>
        </p:txBody>
      </p:sp>
    </p:spTree>
    <p:extLst>
      <p:ext uri="{BB962C8B-B14F-4D97-AF65-F5344CB8AC3E}">
        <p14:creationId xmlns:p14="http://schemas.microsoft.com/office/powerpoint/2010/main" val="4305038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7F523-B60F-4B1C-A5F2-F22656927559}" type="datetimeFigureOut">
              <a:rPr lang="en-US" smtClean="0"/>
              <a:t>7/11/2019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6EBB4-EC3B-4349-9D20-119BAF5D90B0}" type="slidenum">
              <a:rPr lang="en-US" smtClean="0"/>
              <a:t>‹#›</a:t>
            </a:fld>
            <a:endParaRPr lang="en-US"/>
          </a:p>
        </p:txBody>
      </p:sp>
    </p:spTree>
    <p:extLst>
      <p:ext uri="{BB962C8B-B14F-4D97-AF65-F5344CB8AC3E}">
        <p14:creationId xmlns:p14="http://schemas.microsoft.com/office/powerpoint/2010/main" val="13827265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9F7F523-B60F-4B1C-A5F2-F22656927559}" type="datetimeFigureOut">
              <a:rPr lang="en-US" smtClean="0"/>
              <a:t>7/11/2019</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756EBB4-EC3B-4349-9D20-119BAF5D90B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9831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s://www.britannica.com/biography/Arthur-Meighen" TargetMode="External"/><Relationship Id="rId2" Type="http://schemas.openxmlformats.org/officeDocument/2006/relationships/hyperlink" Target="https://www.britannica.com/biography/Robert-Borden" TargetMode="External"/><Relationship Id="rId1" Type="http://schemas.openxmlformats.org/officeDocument/2006/relationships/slideLayout" Target="../slideLayouts/slideLayout30.xml"/><Relationship Id="rId5" Type="http://schemas.openxmlformats.org/officeDocument/2006/relationships/hyperlink" Target="https://www.britannica.com/biography/Richard-Bedford-Bennett" TargetMode="External"/><Relationship Id="rId4" Type="http://schemas.openxmlformats.org/officeDocument/2006/relationships/hyperlink" Target="https://www.britannica.com/biography/W-L-Mackenzie-K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0.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8.xml"/><Relationship Id="rId5" Type="http://schemas.openxmlformats.org/officeDocument/2006/relationships/image" Target="../media/image2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8.xml"/><Relationship Id="rId4" Type="http://schemas.openxmlformats.org/officeDocument/2006/relationships/image" Target="../media/image26.gif"/></Relationships>
</file>

<file path=ppt/slides/_rels/slide28.xml.rels><?xml version="1.0" encoding="UTF-8" standalone="yes"?>
<Relationships xmlns="http://schemas.openxmlformats.org/package/2006/relationships"><Relationship Id="rId2" Type="http://schemas.openxmlformats.org/officeDocument/2006/relationships/hyperlink" Target="mailto:vmartin@sd44.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jycVFL8CNM" TargetMode="External"/><Relationship Id="rId2" Type="http://schemas.openxmlformats.org/officeDocument/2006/relationships/hyperlink" Target="https://www.youtube.com/watch?v=vrYhLNQMRro"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80053"/>
            <a:ext cx="7620000" cy="1371600"/>
          </a:xfrm>
        </p:spPr>
        <p:txBody>
          <a:bodyPr>
            <a:noAutofit/>
          </a:bodyPr>
          <a:lstStyle/>
          <a:p>
            <a:pPr algn="ctr">
              <a:defRPr/>
            </a:pPr>
            <a:r>
              <a:rPr sz="5400" b="1" dirty="0" smtClean="0">
                <a:solidFill>
                  <a:schemeClr val="bg1"/>
                </a:solidFill>
              </a:rPr>
              <a:t>Post-War </a:t>
            </a:r>
            <a:r>
              <a:rPr sz="5400" b="1" dirty="0">
                <a:solidFill>
                  <a:schemeClr val="bg1"/>
                </a:solidFill>
              </a:rPr>
              <a:t>Canada</a:t>
            </a:r>
          </a:p>
        </p:txBody>
      </p:sp>
      <p:sp>
        <p:nvSpPr>
          <p:cNvPr id="44034" name="Content Placeholder 2"/>
          <p:cNvSpPr>
            <a:spLocks noGrp="1"/>
          </p:cNvSpPr>
          <p:nvPr>
            <p:ph idx="1"/>
          </p:nvPr>
        </p:nvSpPr>
        <p:spPr>
          <a:xfrm>
            <a:off x="748004" y="2466391"/>
            <a:ext cx="10989906" cy="4158343"/>
          </a:xfrm>
        </p:spPr>
        <p:txBody>
          <a:bodyPr>
            <a:noAutofit/>
          </a:bodyPr>
          <a:lstStyle/>
          <a:p>
            <a:pPr eaLnBrk="1" hangingPunct="1"/>
            <a:r>
              <a:rPr lang="en-US" altLang="en-US" sz="4000" b="1" dirty="0" smtClean="0">
                <a:solidFill>
                  <a:srgbClr val="002060"/>
                </a:solidFill>
              </a:rPr>
              <a:t>League </a:t>
            </a:r>
            <a:r>
              <a:rPr lang="en-US" altLang="en-US" sz="4000" b="1" dirty="0">
                <a:solidFill>
                  <a:srgbClr val="002060"/>
                </a:solidFill>
              </a:rPr>
              <a:t>of Nations 		     </a:t>
            </a:r>
            <a:r>
              <a:rPr lang="en-US" altLang="en-US" sz="4000" b="1" dirty="0" smtClean="0">
                <a:solidFill>
                  <a:srgbClr val="002060"/>
                </a:solidFill>
              </a:rPr>
              <a:t>    (</a:t>
            </a:r>
            <a:r>
              <a:rPr lang="en-US" altLang="en-US" sz="4000" b="1" dirty="0">
                <a:solidFill>
                  <a:srgbClr val="002060"/>
                </a:solidFill>
              </a:rPr>
              <a:t>5 lines blank)</a:t>
            </a:r>
          </a:p>
          <a:p>
            <a:pPr eaLnBrk="1" hangingPunct="1"/>
            <a:r>
              <a:rPr lang="en-US" altLang="en-US" sz="4000" b="1" dirty="0">
                <a:solidFill>
                  <a:srgbClr val="002060"/>
                </a:solidFill>
              </a:rPr>
              <a:t>Post War Years			      </a:t>
            </a:r>
            <a:r>
              <a:rPr lang="en-US" altLang="en-US" sz="4000" b="1" dirty="0" smtClean="0">
                <a:solidFill>
                  <a:srgbClr val="002060"/>
                </a:solidFill>
              </a:rPr>
              <a:t>      (</a:t>
            </a:r>
            <a:r>
              <a:rPr lang="en-US" altLang="en-US" sz="4000" b="1" dirty="0">
                <a:solidFill>
                  <a:srgbClr val="002060"/>
                </a:solidFill>
              </a:rPr>
              <a:t>4 lines blank)</a:t>
            </a:r>
          </a:p>
          <a:p>
            <a:pPr eaLnBrk="1" hangingPunct="1"/>
            <a:r>
              <a:rPr lang="en-US" altLang="en-US" sz="4000" b="1" dirty="0">
                <a:solidFill>
                  <a:srgbClr val="002060"/>
                </a:solidFill>
              </a:rPr>
              <a:t>Winnipeg General Strike  </a:t>
            </a:r>
            <a:r>
              <a:rPr lang="en-US" altLang="en-US" sz="4000" b="1" dirty="0" smtClean="0">
                <a:solidFill>
                  <a:srgbClr val="002060"/>
                </a:solidFill>
              </a:rPr>
              <a:t>  (</a:t>
            </a:r>
            <a:r>
              <a:rPr lang="en-US" altLang="en-US" sz="4000" b="1" dirty="0">
                <a:solidFill>
                  <a:srgbClr val="002060"/>
                </a:solidFill>
              </a:rPr>
              <a:t>5 lines blank)</a:t>
            </a:r>
          </a:p>
          <a:p>
            <a:pPr eaLnBrk="1" hangingPunct="1"/>
            <a:r>
              <a:rPr lang="en-US" altLang="en-US" sz="4000" b="1" dirty="0">
                <a:solidFill>
                  <a:srgbClr val="002060"/>
                </a:solidFill>
              </a:rPr>
              <a:t>King-Byng Crisis 			      </a:t>
            </a:r>
            <a:r>
              <a:rPr lang="en-US" altLang="en-US" sz="4000" b="1" dirty="0" smtClean="0">
                <a:solidFill>
                  <a:srgbClr val="002060"/>
                </a:solidFill>
              </a:rPr>
              <a:t>   (</a:t>
            </a:r>
            <a:r>
              <a:rPr lang="en-US" altLang="en-US" sz="4000" b="1" dirty="0">
                <a:solidFill>
                  <a:srgbClr val="002060"/>
                </a:solidFill>
              </a:rPr>
              <a:t>4 lines blank)</a:t>
            </a:r>
          </a:p>
          <a:p>
            <a:pPr eaLnBrk="1" hangingPunct="1"/>
            <a:endParaRPr lang="en-US" altLang="en-US" sz="4000" b="1" dirty="0">
              <a:solidFill>
                <a:srgbClr val="002060"/>
              </a:solidFill>
            </a:endParaRPr>
          </a:p>
          <a:p>
            <a:pPr eaLnBrk="1" hangingPunct="1"/>
            <a:endParaRPr lang="en-US" altLang="en-US" sz="2400" b="1" dirty="0" smtClean="0">
              <a:solidFill>
                <a:srgbClr val="002060"/>
              </a:solidFill>
            </a:endParaRPr>
          </a:p>
          <a:p>
            <a:pPr eaLnBrk="1" hangingPunct="1"/>
            <a:endParaRPr lang="en-US" altLang="en-US" sz="2400" b="1" dirty="0" smtClean="0">
              <a:solidFill>
                <a:srgbClr val="002060"/>
              </a:solidFill>
            </a:endParaRPr>
          </a:p>
          <a:p>
            <a:pPr eaLnBrk="1" hangingPunct="1"/>
            <a:endParaRPr lang="en-US" altLang="en-US" sz="2400" b="1" dirty="0" smtClean="0">
              <a:solidFill>
                <a:srgbClr val="002060"/>
              </a:solidFill>
            </a:endParaRPr>
          </a:p>
          <a:p>
            <a:pPr eaLnBrk="1" hangingPunct="1"/>
            <a:endParaRPr lang="en-US" altLang="en-US" sz="2400" dirty="0" smtClean="0"/>
          </a:p>
        </p:txBody>
      </p:sp>
    </p:spTree>
    <p:extLst>
      <p:ext uri="{BB962C8B-B14F-4D97-AF65-F5344CB8AC3E}">
        <p14:creationId xmlns:p14="http://schemas.microsoft.com/office/powerpoint/2010/main" val="3731628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600200" y="533400"/>
            <a:ext cx="9067800" cy="1371600"/>
          </a:xfrm>
        </p:spPr>
        <p:txBody>
          <a:bodyPr>
            <a:normAutofit fontScale="90000"/>
          </a:bodyPr>
          <a:lstStyle/>
          <a:p>
            <a:pPr algn="ctr" eaLnBrk="1" hangingPunct="1"/>
            <a:r>
              <a:rPr lang="en-US" altLang="en-US" sz="4800" b="1" u="sng" dirty="0">
                <a:solidFill>
                  <a:schemeClr val="bg1"/>
                </a:solidFill>
              </a:rPr>
              <a:t>The Role of Women:  </a:t>
            </a:r>
            <a:br>
              <a:rPr lang="en-US" altLang="en-US" sz="4800" b="1" u="sng" dirty="0">
                <a:solidFill>
                  <a:schemeClr val="bg1"/>
                </a:solidFill>
              </a:rPr>
            </a:br>
            <a:r>
              <a:rPr lang="en-US" altLang="en-US" sz="4800" b="1" u="sng" dirty="0">
                <a:solidFill>
                  <a:schemeClr val="bg1"/>
                </a:solidFill>
              </a:rPr>
              <a:t>The Person’s Case</a:t>
            </a:r>
            <a:endParaRPr lang="en-US" altLang="en-US" sz="5400" b="1" u="sng" dirty="0">
              <a:solidFill>
                <a:schemeClr val="bg1"/>
              </a:solidFill>
            </a:endParaRPr>
          </a:p>
        </p:txBody>
      </p:sp>
      <p:sp>
        <p:nvSpPr>
          <p:cNvPr id="58371" name="Rectangle 3"/>
          <p:cNvSpPr>
            <a:spLocks noGrp="1" noChangeArrowheads="1"/>
          </p:cNvSpPr>
          <p:nvPr>
            <p:ph idx="1"/>
          </p:nvPr>
        </p:nvSpPr>
        <p:spPr>
          <a:xfrm>
            <a:off x="237931" y="2261118"/>
            <a:ext cx="11695922" cy="4391609"/>
          </a:xfrm>
        </p:spPr>
        <p:txBody>
          <a:bodyPr>
            <a:normAutofit lnSpcReduction="10000"/>
          </a:bodyPr>
          <a:lstStyle/>
          <a:p>
            <a:pPr eaLnBrk="1" hangingPunct="1">
              <a:lnSpc>
                <a:spcPct val="90000"/>
              </a:lnSpc>
              <a:buFont typeface="Wingdings" pitchFamily="-96" charset="2"/>
              <a:buChar char=""/>
              <a:defRPr/>
            </a:pPr>
            <a:r>
              <a:rPr lang="en-US" altLang="en-US" sz="3200" dirty="0"/>
              <a:t>Under BNA Act, only “persons” could hold office.  Women were not considered persons in the eyes of the law.</a:t>
            </a:r>
          </a:p>
          <a:p>
            <a:pPr eaLnBrk="1" hangingPunct="1">
              <a:lnSpc>
                <a:spcPct val="90000"/>
              </a:lnSpc>
              <a:buFont typeface="Wingdings" pitchFamily="-96" charset="2"/>
              <a:buChar char=""/>
              <a:defRPr/>
            </a:pPr>
            <a:r>
              <a:rPr lang="en-US" altLang="en-US" sz="3200" dirty="0"/>
              <a:t>Alberta’s famous five led by Emily Murphy challenged the government to clarify the definition of “persons”</a:t>
            </a:r>
          </a:p>
          <a:p>
            <a:pPr eaLnBrk="1" hangingPunct="1">
              <a:lnSpc>
                <a:spcPct val="90000"/>
              </a:lnSpc>
              <a:buFont typeface="Wingdings" pitchFamily="-96" charset="2"/>
              <a:buChar char=""/>
              <a:defRPr/>
            </a:pPr>
            <a:r>
              <a:rPr lang="en-US" altLang="en-US" sz="3200" dirty="0"/>
              <a:t>1928:  Supreme Court decides women are not “persons”</a:t>
            </a:r>
          </a:p>
          <a:p>
            <a:pPr eaLnBrk="1" hangingPunct="1">
              <a:lnSpc>
                <a:spcPct val="90000"/>
              </a:lnSpc>
              <a:buFont typeface="Wingdings" pitchFamily="-96" charset="2"/>
              <a:buChar char=""/>
              <a:defRPr/>
            </a:pPr>
            <a:r>
              <a:rPr lang="en-US" altLang="en-US" sz="3200" dirty="0"/>
              <a:t>Famous five appeal to the British Privy Council and the decision is overturned</a:t>
            </a:r>
          </a:p>
          <a:p>
            <a:pPr marL="0" indent="0">
              <a:buNone/>
              <a:defRPr/>
            </a:pPr>
            <a:r>
              <a:rPr lang="en-US" altLang="en-US" sz="3200" dirty="0"/>
              <a:t>Women could now hold office, be senators and judges</a:t>
            </a:r>
          </a:p>
        </p:txBody>
      </p:sp>
    </p:spTree>
    <p:extLst>
      <p:ext uri="{BB962C8B-B14F-4D97-AF65-F5344CB8AC3E}">
        <p14:creationId xmlns:p14="http://schemas.microsoft.com/office/powerpoint/2010/main" val="903543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en-US" altLang="en-US" smtClean="0"/>
          </a:p>
        </p:txBody>
      </p:sp>
      <p:sp>
        <p:nvSpPr>
          <p:cNvPr id="57347" name="Content Placeholder 2"/>
          <p:cNvSpPr>
            <a:spLocks noGrp="1"/>
          </p:cNvSpPr>
          <p:nvPr>
            <p:ph idx="1"/>
          </p:nvPr>
        </p:nvSpPr>
        <p:spPr/>
        <p:txBody>
          <a:bodyPr/>
          <a:lstStyle/>
          <a:p>
            <a:pPr eaLnBrk="1" hangingPunct="1"/>
            <a:endParaRPr lang="en-US" altLang="en-US" smtClean="0"/>
          </a:p>
        </p:txBody>
      </p:sp>
      <p:pic>
        <p:nvPicPr>
          <p:cNvPr id="57348" name="Picture 2" descr="http://events.liberal.ca/Images/uploads/The-Famous-Five-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
            <a:ext cx="7848600" cy="70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726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0" y="762000"/>
            <a:ext cx="7315200" cy="990600"/>
          </a:xfrm>
        </p:spPr>
        <p:txBody>
          <a:bodyPr>
            <a:normAutofit fontScale="90000"/>
          </a:bodyPr>
          <a:lstStyle/>
          <a:p>
            <a:pPr algn="ctr" eaLnBrk="1" hangingPunct="1"/>
            <a:r>
              <a:rPr lang="en-US" altLang="en-US" sz="9600" b="1" dirty="0"/>
              <a:t>Depression</a:t>
            </a:r>
            <a:endParaRPr lang="en-US" altLang="en-US" sz="4800" b="1" dirty="0"/>
          </a:p>
        </p:txBody>
      </p:sp>
      <p:sp>
        <p:nvSpPr>
          <p:cNvPr id="62467" name="Rectangle 3"/>
          <p:cNvSpPr>
            <a:spLocks noGrp="1" noChangeArrowheads="1"/>
          </p:cNvSpPr>
          <p:nvPr>
            <p:ph idx="1"/>
          </p:nvPr>
        </p:nvSpPr>
        <p:spPr>
          <a:xfrm>
            <a:off x="163285" y="2377752"/>
            <a:ext cx="11560629" cy="4358950"/>
          </a:xfrm>
        </p:spPr>
        <p:txBody>
          <a:bodyPr>
            <a:normAutofit/>
          </a:bodyPr>
          <a:lstStyle/>
          <a:p>
            <a:pPr eaLnBrk="1" hangingPunct="1">
              <a:lnSpc>
                <a:spcPct val="90000"/>
              </a:lnSpc>
            </a:pPr>
            <a:r>
              <a:rPr lang="en-US" altLang="en-US" sz="3200" b="1" dirty="0"/>
              <a:t>October 29, 1929 the New York Stock Market crashed sending the world along with Canada into a depression</a:t>
            </a:r>
          </a:p>
          <a:p>
            <a:pPr eaLnBrk="1" hangingPunct="1">
              <a:lnSpc>
                <a:spcPct val="90000"/>
              </a:lnSpc>
            </a:pPr>
            <a:r>
              <a:rPr lang="en-US" altLang="en-US" sz="3200" b="1" dirty="0"/>
              <a:t>PM Mackenzie King ousted from office because he appears uncaring</a:t>
            </a:r>
          </a:p>
          <a:p>
            <a:pPr eaLnBrk="1" hangingPunct="1">
              <a:lnSpc>
                <a:spcPct val="90000"/>
              </a:lnSpc>
            </a:pPr>
            <a:r>
              <a:rPr lang="en-US" altLang="en-US" sz="3200" b="1" dirty="0"/>
              <a:t>RB Bennett becomes the PM for most of the depression</a:t>
            </a:r>
          </a:p>
          <a:p>
            <a:pPr eaLnBrk="1" hangingPunct="1">
              <a:lnSpc>
                <a:spcPct val="90000"/>
              </a:lnSpc>
            </a:pPr>
            <a:r>
              <a:rPr lang="en-US" altLang="en-US" sz="3200" b="1" dirty="0"/>
              <a:t>Nearly 25% of nation is unemployed.  Hardest hit are farmers (drought) and young single men</a:t>
            </a:r>
          </a:p>
          <a:p>
            <a:pPr eaLnBrk="1" hangingPunct="1">
              <a:lnSpc>
                <a:spcPct val="90000"/>
              </a:lnSpc>
            </a:pPr>
            <a:endParaRPr lang="en-US" altLang="en-US" dirty="0"/>
          </a:p>
        </p:txBody>
      </p:sp>
    </p:spTree>
    <p:extLst>
      <p:ext uri="{BB962C8B-B14F-4D97-AF65-F5344CB8AC3E}">
        <p14:creationId xmlns:p14="http://schemas.microsoft.com/office/powerpoint/2010/main" val="3437567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plazamypwiki.wikispaces.com/file/view/us-history-great-depression-picture.png/433941320/us-history-great-depression-pi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6" y="9526"/>
            <a:ext cx="5381625"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http://exit78.com/wp-content/uploads/2009/08/eyes_of_the_great_depression-0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3352801"/>
            <a:ext cx="54768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txBox="1">
            <a:spLocks noChangeArrowheads="1"/>
          </p:cNvSpPr>
          <p:nvPr/>
        </p:nvSpPr>
        <p:spPr bwMode="auto">
          <a:xfrm>
            <a:off x="6934200" y="228600"/>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4400">
                <a:solidFill>
                  <a:schemeClr val="tx2"/>
                </a:solidFill>
                <a:latin typeface="Tw Cen MT" panose="020B0602020104020603" pitchFamily="34" charset="0"/>
              </a:rPr>
              <a:t>The Depression</a:t>
            </a:r>
          </a:p>
        </p:txBody>
      </p:sp>
    </p:spTree>
    <p:extLst>
      <p:ext uri="{BB962C8B-B14F-4D97-AF65-F5344CB8AC3E}">
        <p14:creationId xmlns:p14="http://schemas.microsoft.com/office/powerpoint/2010/main" val="494427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0" y="914401"/>
            <a:ext cx="7108078" cy="711359"/>
          </a:xfrm>
        </p:spPr>
        <p:txBody>
          <a:bodyPr>
            <a:normAutofit fontScale="90000"/>
          </a:bodyPr>
          <a:lstStyle/>
          <a:p>
            <a:pPr algn="ctr" eaLnBrk="1" hangingPunct="1"/>
            <a:r>
              <a:rPr lang="en-US" altLang="en-US" sz="7200"/>
              <a:t>The Depression</a:t>
            </a:r>
          </a:p>
        </p:txBody>
      </p:sp>
      <p:sp>
        <p:nvSpPr>
          <p:cNvPr id="64515" name="Rectangle 3"/>
          <p:cNvSpPr>
            <a:spLocks noGrp="1" noChangeArrowheads="1"/>
          </p:cNvSpPr>
          <p:nvPr>
            <p:ph idx="1"/>
          </p:nvPr>
        </p:nvSpPr>
        <p:spPr>
          <a:xfrm>
            <a:off x="150844" y="2258008"/>
            <a:ext cx="12041156" cy="4516016"/>
          </a:xfrm>
        </p:spPr>
        <p:txBody>
          <a:bodyPr>
            <a:noAutofit/>
          </a:bodyPr>
          <a:lstStyle/>
          <a:p>
            <a:pPr eaLnBrk="1" hangingPunct="1">
              <a:lnSpc>
                <a:spcPct val="90000"/>
              </a:lnSpc>
            </a:pPr>
            <a:r>
              <a:rPr lang="en-US" altLang="en-US" sz="2800" b="1" dirty="0"/>
              <a:t>Bennett creates work camps where men were paid 20 cents/day and lived in horrible conditions</a:t>
            </a:r>
          </a:p>
          <a:p>
            <a:pPr eaLnBrk="1" hangingPunct="1">
              <a:lnSpc>
                <a:spcPct val="90000"/>
              </a:lnSpc>
            </a:pPr>
            <a:r>
              <a:rPr lang="en-US" altLang="en-US" sz="2800" b="1" dirty="0"/>
              <a:t>Social unrest grew out of the camps</a:t>
            </a:r>
          </a:p>
          <a:p>
            <a:pPr eaLnBrk="1" hangingPunct="1">
              <a:lnSpc>
                <a:spcPct val="90000"/>
              </a:lnSpc>
            </a:pPr>
            <a:r>
              <a:rPr lang="en-US" altLang="en-US" sz="2800" b="1" dirty="0"/>
              <a:t>June of 1935, thousands leave the camps and ride the rail cars heading to Ottawa.</a:t>
            </a:r>
          </a:p>
          <a:p>
            <a:pPr eaLnBrk="1" hangingPunct="1">
              <a:lnSpc>
                <a:spcPct val="90000"/>
              </a:lnSpc>
            </a:pPr>
            <a:r>
              <a:rPr lang="en-US" altLang="en-US" sz="2800" b="1" dirty="0"/>
              <a:t>Becomes known as the On-To-Ottawa Trek</a:t>
            </a:r>
          </a:p>
          <a:p>
            <a:pPr eaLnBrk="1" hangingPunct="1">
              <a:lnSpc>
                <a:spcPct val="90000"/>
              </a:lnSpc>
            </a:pPr>
            <a:r>
              <a:rPr lang="en-US" altLang="en-US" sz="2800" b="1" dirty="0"/>
              <a:t>Ends in Regina where Bennett orders RCMP to stop the trains. Bennett’s New Deal not enough to keep him in office.  Loses 1935 election to Mackenzie King (campaigns “king or Chaos”)</a:t>
            </a:r>
          </a:p>
        </p:txBody>
      </p:sp>
    </p:spTree>
    <p:extLst>
      <p:ext uri="{BB962C8B-B14F-4D97-AF65-F5344CB8AC3E}">
        <p14:creationId xmlns:p14="http://schemas.microsoft.com/office/powerpoint/2010/main" val="2093114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sz="6000" dirty="0" smtClean="0"/>
              <a:t>PM’s WW1 – WW2</a:t>
            </a:r>
            <a:endParaRPr lang="en-CA" sz="6000" dirty="0"/>
          </a:p>
        </p:txBody>
      </p:sp>
      <p:sp>
        <p:nvSpPr>
          <p:cNvPr id="4" name="Rectangle 1"/>
          <p:cNvSpPr>
            <a:spLocks noChangeArrowheads="1"/>
          </p:cNvSpPr>
          <p:nvPr/>
        </p:nvSpPr>
        <p:spPr bwMode="auto">
          <a:xfrm>
            <a:off x="1154954" y="2565394"/>
            <a:ext cx="935539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Arial" panose="020B0604020202020204" pitchFamily="34" charset="0"/>
                <a:hlinkClick r:id="rId2"/>
              </a:rPr>
              <a:t>Sir Robert Laird Borden</a:t>
            </a:r>
            <a:r>
              <a:rPr kumimoji="0" lang="en-US" altLang="en-US" sz="3600" b="0" i="0" u="none" strike="noStrike" cap="none" normalizeH="0" baseline="0" dirty="0" smtClean="0">
                <a:ln>
                  <a:noFill/>
                </a:ln>
                <a:solidFill>
                  <a:schemeClr val="tx1"/>
                </a:solidFill>
                <a:effectLst/>
                <a:latin typeface="Arial" panose="020B0604020202020204" pitchFamily="34" charset="0"/>
              </a:rPr>
              <a:t> (1911–20)</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Arial" panose="020B0604020202020204" pitchFamily="34" charset="0"/>
                <a:hlinkClick r:id="rId3"/>
              </a:rPr>
              <a:t>Arthur Meighen</a:t>
            </a:r>
            <a:r>
              <a:rPr kumimoji="0" lang="en-US" altLang="en-US" sz="3600" b="0" i="0" u="none" strike="noStrike" cap="none" normalizeH="0" baseline="0" dirty="0" smtClean="0">
                <a:ln>
                  <a:noFill/>
                </a:ln>
                <a:solidFill>
                  <a:schemeClr val="tx1"/>
                </a:solidFill>
                <a:effectLst/>
                <a:latin typeface="Arial" panose="020B0604020202020204" pitchFamily="34" charset="0"/>
              </a:rPr>
              <a:t> (1920–21; 1st time)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Arial" panose="020B0604020202020204" pitchFamily="34" charset="0"/>
                <a:hlinkClick r:id="rId4"/>
              </a:rPr>
              <a:t>W.L. Mackenzie King</a:t>
            </a:r>
            <a:r>
              <a:rPr kumimoji="0" lang="en-US" altLang="en-US" sz="3600" b="0" i="0" u="none" strike="noStrike" cap="none" normalizeH="0" baseline="0" dirty="0" smtClean="0">
                <a:ln>
                  <a:noFill/>
                </a:ln>
                <a:solidFill>
                  <a:schemeClr val="tx1"/>
                </a:solidFill>
                <a:effectLst/>
                <a:latin typeface="Arial" panose="020B0604020202020204" pitchFamily="34" charset="0"/>
              </a:rPr>
              <a:t> (1921–26; 1st time)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Arial" panose="020B0604020202020204" pitchFamily="34" charset="0"/>
                <a:hlinkClick r:id="rId3"/>
              </a:rPr>
              <a:t>Arthur Meighen</a:t>
            </a:r>
            <a:r>
              <a:rPr kumimoji="0" lang="en-US" altLang="en-US" sz="3600" b="0" i="0" u="none" strike="noStrike" cap="none" normalizeH="0" baseline="0" dirty="0" smtClean="0">
                <a:ln>
                  <a:noFill/>
                </a:ln>
                <a:solidFill>
                  <a:schemeClr val="tx1"/>
                </a:solidFill>
                <a:effectLst/>
                <a:latin typeface="Arial" panose="020B0604020202020204" pitchFamily="34" charset="0"/>
              </a:rPr>
              <a:t> (1926; 2nd time)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Arial" panose="020B0604020202020204" pitchFamily="34" charset="0"/>
                <a:hlinkClick r:id="rId4"/>
              </a:rPr>
              <a:t>W.L. Mackenzie King</a:t>
            </a:r>
            <a:r>
              <a:rPr kumimoji="0" lang="en-US" altLang="en-US" sz="3600" b="0" i="0" u="none" strike="noStrike" cap="none" normalizeH="0" baseline="0" dirty="0" smtClean="0">
                <a:ln>
                  <a:noFill/>
                </a:ln>
                <a:solidFill>
                  <a:schemeClr val="tx1"/>
                </a:solidFill>
                <a:effectLst/>
                <a:latin typeface="Arial" panose="020B0604020202020204" pitchFamily="34" charset="0"/>
              </a:rPr>
              <a:t> (1926–30; 2nd time)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Arial" panose="020B0604020202020204" pitchFamily="34" charset="0"/>
                <a:hlinkClick r:id="rId5"/>
              </a:rPr>
              <a:t>Richard Bedford Bennett</a:t>
            </a:r>
            <a:r>
              <a:rPr kumimoji="0" lang="en-US" altLang="en-US" sz="3600" b="0" i="0" u="none" strike="noStrike" cap="none" normalizeH="0" baseline="0" dirty="0" smtClean="0">
                <a:ln>
                  <a:noFill/>
                </a:ln>
                <a:solidFill>
                  <a:schemeClr val="tx1"/>
                </a:solidFill>
                <a:effectLst/>
                <a:latin typeface="Arial" panose="020B0604020202020204" pitchFamily="34" charset="0"/>
              </a:rPr>
              <a:t> (1930–35)</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smtClean="0">
                <a:ln>
                  <a:noFill/>
                </a:ln>
                <a:solidFill>
                  <a:schemeClr val="tx1"/>
                </a:solidFill>
                <a:effectLst/>
                <a:latin typeface="Arial" panose="020B0604020202020204" pitchFamily="34" charset="0"/>
                <a:hlinkClick r:id="rId4"/>
              </a:rPr>
              <a:t>W.L. Mackenzie King</a:t>
            </a:r>
            <a:r>
              <a:rPr kumimoji="0" lang="en-US" altLang="en-US" sz="3600" b="0" i="0" u="none" strike="noStrike" cap="none" normalizeH="0" baseline="0" dirty="0" smtClean="0">
                <a:ln>
                  <a:noFill/>
                </a:ln>
                <a:solidFill>
                  <a:schemeClr val="tx1"/>
                </a:solidFill>
                <a:effectLst/>
                <a:latin typeface="Arial" panose="020B0604020202020204" pitchFamily="34" charset="0"/>
              </a:rPr>
              <a:t> (1935–48; 3rd time)</a:t>
            </a:r>
          </a:p>
        </p:txBody>
      </p:sp>
    </p:spTree>
    <p:extLst>
      <p:ext uri="{BB962C8B-B14F-4D97-AF65-F5344CB8AC3E}">
        <p14:creationId xmlns:p14="http://schemas.microsoft.com/office/powerpoint/2010/main" val="132738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133600" y="526256"/>
            <a:ext cx="8153400" cy="990600"/>
          </a:xfrm>
        </p:spPr>
        <p:txBody>
          <a:bodyPr>
            <a:normAutofit fontScale="90000"/>
          </a:bodyPr>
          <a:lstStyle/>
          <a:p>
            <a:pPr eaLnBrk="1" hangingPunct="1"/>
            <a:r>
              <a:rPr lang="en-US" altLang="en-US" sz="8000" b="1" dirty="0"/>
              <a:t>The Dust Bowl</a:t>
            </a:r>
          </a:p>
        </p:txBody>
      </p:sp>
      <p:pic>
        <p:nvPicPr>
          <p:cNvPr id="65539" name="Picture 2" descr="http://upload.wikimedia.org/wikipedia/commons/3/34/Dust-storm-Texas-19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600200"/>
            <a:ext cx="5637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http://media-2.web.britannica.com/eb-media/61/79961-004-14C26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685560"/>
            <a:ext cx="5238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651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28600"/>
            <a:ext cx="12192000" cy="990600"/>
          </a:xfrm>
        </p:spPr>
        <p:txBody>
          <a:bodyPr>
            <a:normAutofit fontScale="90000"/>
          </a:bodyPr>
          <a:lstStyle/>
          <a:p>
            <a:pPr algn="ctr" eaLnBrk="1" hangingPunct="1"/>
            <a:r>
              <a:rPr lang="en-US" altLang="en-US" sz="4800" b="1" dirty="0">
                <a:solidFill>
                  <a:srgbClr val="0070C0"/>
                </a:solidFill>
              </a:rPr>
              <a:t>R.B. Bennett (left) </a:t>
            </a:r>
            <a:r>
              <a:rPr lang="en-US" altLang="en-US" sz="4800" b="1" dirty="0"/>
              <a:t>and</a:t>
            </a:r>
            <a:r>
              <a:rPr lang="en-US" altLang="en-US" sz="4800" b="1" dirty="0">
                <a:solidFill>
                  <a:srgbClr val="FF0000"/>
                </a:solidFill>
              </a:rPr>
              <a:t> </a:t>
            </a:r>
            <a:r>
              <a:rPr lang="en-US" altLang="en-US" sz="4800" b="1" dirty="0" smtClean="0">
                <a:solidFill>
                  <a:srgbClr val="FF0000"/>
                </a:solidFill>
              </a:rPr>
              <a:t> Mackenzie </a:t>
            </a:r>
            <a:r>
              <a:rPr lang="en-US" altLang="en-US" sz="4800" b="1" dirty="0">
                <a:solidFill>
                  <a:srgbClr val="FF0000"/>
                </a:solidFill>
              </a:rPr>
              <a:t>King (right), </a:t>
            </a:r>
            <a:r>
              <a:rPr lang="en-US" altLang="en-US" sz="4800" b="1" dirty="0"/>
              <a:t>1926</a:t>
            </a:r>
          </a:p>
        </p:txBody>
      </p:sp>
      <p:pic>
        <p:nvPicPr>
          <p:cNvPr id="66564" name="Picture 2" descr="http://data2.collectionscanada.gc.ca/ap/a/a148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657" y="1114006"/>
            <a:ext cx="7985760" cy="59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692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362200" y="914401"/>
            <a:ext cx="7289836" cy="711359"/>
          </a:xfrm>
        </p:spPr>
        <p:txBody>
          <a:bodyPr>
            <a:noAutofit/>
          </a:bodyPr>
          <a:lstStyle/>
          <a:p>
            <a:pPr algn="ctr">
              <a:defRPr/>
            </a:pPr>
            <a:r>
              <a:rPr lang="en-US" altLang="en-US" sz="5400" dirty="0">
                <a:solidFill>
                  <a:schemeClr val="bg1"/>
                </a:solidFill>
              </a:rPr>
              <a:t>Politics of Protest: New Political Parties</a:t>
            </a:r>
          </a:p>
        </p:txBody>
      </p:sp>
      <p:sp>
        <p:nvSpPr>
          <p:cNvPr id="67587" name="Rectangle 3"/>
          <p:cNvSpPr>
            <a:spLocks noGrp="1" noChangeArrowheads="1"/>
          </p:cNvSpPr>
          <p:nvPr>
            <p:ph idx="1"/>
          </p:nvPr>
        </p:nvSpPr>
        <p:spPr>
          <a:xfrm>
            <a:off x="222378" y="2239351"/>
            <a:ext cx="11823441" cy="4599992"/>
          </a:xfrm>
        </p:spPr>
        <p:txBody>
          <a:bodyPr>
            <a:normAutofit/>
          </a:bodyPr>
          <a:lstStyle/>
          <a:p>
            <a:pPr eaLnBrk="1" hangingPunct="1">
              <a:lnSpc>
                <a:spcPct val="90000"/>
              </a:lnSpc>
            </a:pPr>
            <a:r>
              <a:rPr lang="en-US" altLang="en-US" sz="4000" b="1" dirty="0"/>
              <a:t>CCF:  Canadian Cooperative Federation.  A federal party with socialist ideals.  J.S. </a:t>
            </a:r>
            <a:r>
              <a:rPr lang="en-US" altLang="en-US" sz="4000" b="1" dirty="0" err="1"/>
              <a:t>Woodsworth</a:t>
            </a:r>
            <a:r>
              <a:rPr lang="en-US" altLang="en-US" sz="4000" b="1" dirty="0"/>
              <a:t> leader</a:t>
            </a:r>
          </a:p>
          <a:p>
            <a:pPr eaLnBrk="1" hangingPunct="1">
              <a:lnSpc>
                <a:spcPct val="90000"/>
              </a:lnSpc>
            </a:pPr>
            <a:r>
              <a:rPr lang="en-US" altLang="en-US" sz="4000" b="1" dirty="0"/>
              <a:t>Social Credit:  Alberta provincial party.  Leader is William </a:t>
            </a:r>
            <a:r>
              <a:rPr lang="en-US" altLang="en-US" sz="4000" b="1" dirty="0" err="1"/>
              <a:t>Aberhart</a:t>
            </a:r>
            <a:endParaRPr lang="en-US" altLang="en-US" sz="4000" b="1" dirty="0"/>
          </a:p>
          <a:p>
            <a:pPr eaLnBrk="1" hangingPunct="1">
              <a:lnSpc>
                <a:spcPct val="90000"/>
              </a:lnSpc>
            </a:pPr>
            <a:r>
              <a:rPr lang="en-US" altLang="en-US" sz="4000" b="1" dirty="0"/>
              <a:t>Union </a:t>
            </a:r>
            <a:r>
              <a:rPr lang="en-US" altLang="en-US" sz="4000" b="1" dirty="0" err="1"/>
              <a:t>Nationale</a:t>
            </a:r>
            <a:r>
              <a:rPr lang="en-US" altLang="en-US" sz="4000" b="1" dirty="0"/>
              <a:t>:  Quebec provincial party under Maurice </a:t>
            </a:r>
            <a:r>
              <a:rPr lang="en-US" altLang="en-US" sz="4000" b="1" dirty="0" err="1"/>
              <a:t>Duplessis</a:t>
            </a:r>
            <a:r>
              <a:rPr lang="en-US" altLang="en-US" sz="4000" b="1" dirty="0"/>
              <a:t>.  </a:t>
            </a:r>
          </a:p>
        </p:txBody>
      </p:sp>
    </p:spTree>
    <p:extLst>
      <p:ext uri="{BB962C8B-B14F-4D97-AF65-F5344CB8AC3E}">
        <p14:creationId xmlns:p14="http://schemas.microsoft.com/office/powerpoint/2010/main" val="3889852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Rectangle 3"/>
          <p:cNvSpPr/>
          <p:nvPr/>
        </p:nvSpPr>
        <p:spPr>
          <a:xfrm>
            <a:off x="2921876" y="3665319"/>
            <a:ext cx="6096000" cy="646331"/>
          </a:xfrm>
          <a:prstGeom prst="rect">
            <a:avLst/>
          </a:prstGeom>
        </p:spPr>
        <p:txBody>
          <a:bodyPr>
            <a:spAutoFit/>
          </a:bodyPr>
          <a:lstStyle/>
          <a:p>
            <a:r>
              <a:rPr lang="en-CA" dirty="0"/>
              <a:t>https://www.bankofcanada.ca/banknotes/bank-note-series/frontiers/</a:t>
            </a:r>
          </a:p>
        </p:txBody>
      </p:sp>
    </p:spTree>
    <p:extLst>
      <p:ext uri="{BB962C8B-B14F-4D97-AF65-F5344CB8AC3E}">
        <p14:creationId xmlns:p14="http://schemas.microsoft.com/office/powerpoint/2010/main" val="143934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1066801"/>
            <a:ext cx="8077200" cy="711359"/>
          </a:xfrm>
        </p:spPr>
        <p:txBody>
          <a:bodyPr>
            <a:normAutofit fontScale="90000"/>
          </a:bodyPr>
          <a:lstStyle/>
          <a:p>
            <a:pPr algn="ctr">
              <a:defRPr/>
            </a:pPr>
            <a:r>
              <a:rPr sz="6600" b="1" dirty="0">
                <a:solidFill>
                  <a:schemeClr val="bg1"/>
                </a:solidFill>
              </a:rPr>
              <a:t>League of Nations:</a:t>
            </a:r>
          </a:p>
        </p:txBody>
      </p:sp>
      <p:sp>
        <p:nvSpPr>
          <p:cNvPr id="48130" name="Content Placeholder 1"/>
          <p:cNvSpPr>
            <a:spLocks noGrp="1"/>
          </p:cNvSpPr>
          <p:nvPr>
            <p:ph idx="1"/>
          </p:nvPr>
        </p:nvSpPr>
        <p:spPr>
          <a:xfrm>
            <a:off x="1556208" y="2286000"/>
            <a:ext cx="8839200" cy="4343400"/>
          </a:xfrm>
        </p:spPr>
        <p:txBody>
          <a:bodyPr>
            <a:noAutofit/>
          </a:bodyPr>
          <a:lstStyle/>
          <a:p>
            <a:pPr algn="ctr" eaLnBrk="1" hangingPunct="1"/>
            <a:r>
              <a:rPr lang="en-US" altLang="en-US" sz="3200" b="1" dirty="0"/>
              <a:t>Designed to foster international security</a:t>
            </a:r>
          </a:p>
          <a:p>
            <a:pPr algn="ctr" eaLnBrk="1" hangingPunct="1"/>
            <a:r>
              <a:rPr lang="en-US" altLang="en-US" sz="3200" b="1" dirty="0"/>
              <a:t>Idea of Collective Security </a:t>
            </a:r>
          </a:p>
          <a:p>
            <a:pPr algn="ctr" eaLnBrk="1" hangingPunct="1"/>
            <a:r>
              <a:rPr lang="en-US" altLang="en-US" sz="3200" b="1" dirty="0"/>
              <a:t>Only works if all major world powers are members</a:t>
            </a:r>
          </a:p>
          <a:p>
            <a:pPr algn="ctr" eaLnBrk="1" hangingPunct="1"/>
            <a:r>
              <a:rPr lang="en-US" altLang="en-US" sz="3200" b="1" dirty="0"/>
              <a:t>(3 Key ones left out)</a:t>
            </a:r>
          </a:p>
          <a:p>
            <a:pPr algn="ctr" eaLnBrk="1" hangingPunct="1"/>
            <a:r>
              <a:rPr lang="en-US" altLang="en-US" sz="3200" b="1" dirty="0"/>
              <a:t>Origin of today’s United Nations</a:t>
            </a:r>
          </a:p>
          <a:p>
            <a:pPr algn="ctr" eaLnBrk="1" hangingPunct="1"/>
            <a:r>
              <a:rPr lang="en-US" altLang="en-US" sz="3200" b="1" dirty="0"/>
              <a:t>Was the league a success? </a:t>
            </a:r>
          </a:p>
          <a:p>
            <a:pPr algn="ctr" eaLnBrk="1" hangingPunct="1"/>
            <a:endParaRPr lang="en-US" altLang="en-US" sz="3200" b="1" dirty="0"/>
          </a:p>
        </p:txBody>
      </p:sp>
    </p:spTree>
    <p:extLst>
      <p:ext uri="{BB962C8B-B14F-4D97-AF65-F5344CB8AC3E}">
        <p14:creationId xmlns:p14="http://schemas.microsoft.com/office/powerpoint/2010/main" val="2774807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acimg.auctivacommerce.com/imgdata/0/3/3/5/1/0/webimg/6321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614" y="-76200"/>
            <a:ext cx="7570787"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41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endParaRPr lang="en-US" altLang="en-US" smtClean="0"/>
          </a:p>
        </p:txBody>
      </p:sp>
      <p:sp>
        <p:nvSpPr>
          <p:cNvPr id="59395" name="Content Placeholder 2"/>
          <p:cNvSpPr>
            <a:spLocks noGrp="1"/>
          </p:cNvSpPr>
          <p:nvPr>
            <p:ph idx="1"/>
          </p:nvPr>
        </p:nvSpPr>
        <p:spPr/>
        <p:txBody>
          <a:bodyPr/>
          <a:lstStyle/>
          <a:p>
            <a:pPr eaLnBrk="1" hangingPunct="1"/>
            <a:endParaRPr lang="en-US" altLang="en-US" smtClean="0"/>
          </a:p>
        </p:txBody>
      </p:sp>
      <p:pic>
        <p:nvPicPr>
          <p:cNvPr id="59396" name="Picture 2" descr="http://www.khaleejtimes.com/services/slideshow/canada11_2703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525"/>
            <a:ext cx="70104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832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endParaRPr lang="en-US" altLang="en-US" smtClean="0"/>
          </a:p>
        </p:txBody>
      </p:sp>
      <p:pic>
        <p:nvPicPr>
          <p:cNvPr id="60420" name="Picture 2" descr="http://www.ethervizion.com/post/20_n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87" y="-77821"/>
            <a:ext cx="5941712" cy="27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http://3.bp.blogspot.com/-EkFw3sAWr0s/ULEKc4gVc0I/AAAAAAAAPxU/cqBTU8QrDJE/s1600/Back+of+New+Canadian+20+Dollar+Bi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22970"/>
            <a:ext cx="6091895" cy="303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torage.torontosun.com/v1/dynamic_resize/sws_path/suns-prod-images/1297301704650_ORIGINAL.jpg?quality=80&amp;size=650x"/>
          <p:cNvPicPr>
            <a:picLocks noChangeAspect="1" noChangeArrowheads="1"/>
          </p:cNvPicPr>
          <p:nvPr/>
        </p:nvPicPr>
        <p:blipFill rotWithShape="1">
          <a:blip r:embed="rId4">
            <a:extLst>
              <a:ext uri="{28A0092B-C50C-407E-A947-70E740481C1C}">
                <a14:useLocalDpi xmlns:a14="http://schemas.microsoft.com/office/drawing/2010/main" val="0"/>
              </a:ext>
            </a:extLst>
          </a:blip>
          <a:srcRect l="2830" t="5537" r="4785" b="7596"/>
          <a:stretch/>
        </p:blipFill>
        <p:spPr bwMode="auto">
          <a:xfrm>
            <a:off x="5813225" y="9728"/>
            <a:ext cx="6357553"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ybnotes.com/d/file/banknotes/America/Canada/26b33fb18d97fc021d4d83d933ef63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895" y="3988341"/>
            <a:ext cx="6261076" cy="28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313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endParaRPr lang="en-US" altLang="en-US" smtClean="0"/>
          </a:p>
        </p:txBody>
      </p:sp>
      <p:sp>
        <p:nvSpPr>
          <p:cNvPr id="61443" name="Content Placeholder 2"/>
          <p:cNvSpPr>
            <a:spLocks noGrp="1"/>
          </p:cNvSpPr>
          <p:nvPr>
            <p:ph idx="1"/>
          </p:nvPr>
        </p:nvSpPr>
        <p:spPr/>
        <p:txBody>
          <a:bodyPr/>
          <a:lstStyle/>
          <a:p>
            <a:pPr eaLnBrk="1" hangingPunct="1"/>
            <a:endParaRPr lang="en-US" altLang="en-US" dirty="0" smtClean="0"/>
          </a:p>
        </p:txBody>
      </p:sp>
      <p:pic>
        <p:nvPicPr>
          <p:cNvPr id="61444" name="Picture 2" descr="http://i.huffpost.com/gen/1319253/thumbs/o-SPOCK-5-BILL-CANADA-570.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4" descr="https://c1.staticflickr.com/3/2631/3739688358_ffe23c5f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884" y="3153747"/>
            <a:ext cx="7695023" cy="370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i.kinja-img.com/gawker-media/image/upload/s--K2N7KPfW--/c_scale,fl_progressive,q_80,w_800/aggpivgwsumcwnlkin9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3363"/>
            <a:ext cx="6049754" cy="278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98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en/9/92/Canadian_Frontier_Banknotes_fac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779" y="0"/>
            <a:ext cx="9474740" cy="684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41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59" y="388137"/>
            <a:ext cx="11340662" cy="3616304"/>
          </a:xfrm>
        </p:spPr>
        <p:txBody>
          <a:bodyPr>
            <a:noAutofit/>
          </a:bodyPr>
          <a:lstStyle/>
          <a:p>
            <a:r>
              <a:rPr lang="en-CA" sz="13800" b="1" dirty="0" smtClean="0">
                <a:solidFill>
                  <a:schemeClr val="bg1"/>
                </a:solidFill>
              </a:rPr>
              <a:t>Propaganda! </a:t>
            </a:r>
            <a:endParaRPr lang="en-CA" sz="13800" b="1" dirty="0">
              <a:solidFill>
                <a:schemeClr val="bg1"/>
              </a:solidFill>
            </a:endParaRPr>
          </a:p>
        </p:txBody>
      </p:sp>
      <p:sp>
        <p:nvSpPr>
          <p:cNvPr id="3" name="Content Placeholder 2"/>
          <p:cNvSpPr>
            <a:spLocks noGrp="1"/>
          </p:cNvSpPr>
          <p:nvPr>
            <p:ph type="subTitle" idx="1"/>
          </p:nvPr>
        </p:nvSpPr>
        <p:spPr>
          <a:xfrm>
            <a:off x="465084" y="5443613"/>
            <a:ext cx="7859110" cy="1598318"/>
          </a:xfrm>
        </p:spPr>
        <p:txBody>
          <a:bodyPr>
            <a:noAutofit/>
          </a:bodyPr>
          <a:lstStyle/>
          <a:p>
            <a:r>
              <a:rPr lang="en-CA" sz="3200" b="1" dirty="0"/>
              <a:t>information, especially of a biased or misleading nature, used to promote or publicize a particular political cause or point of view</a:t>
            </a:r>
            <a:r>
              <a:rPr lang="en-CA" sz="3200" b="1" dirty="0" smtClean="0"/>
              <a:t>.</a:t>
            </a:r>
          </a:p>
          <a:p>
            <a:endParaRPr lang="en-CA" sz="3200" b="1" dirty="0"/>
          </a:p>
          <a:p>
            <a:endParaRPr lang="en-CA" sz="3200" b="1" dirty="0"/>
          </a:p>
        </p:txBody>
      </p:sp>
    </p:spTree>
    <p:extLst>
      <p:ext uri="{BB962C8B-B14F-4D97-AF65-F5344CB8AC3E}">
        <p14:creationId xmlns:p14="http://schemas.microsoft.com/office/powerpoint/2010/main" val="305357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624203" cy="31636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189" y="0"/>
            <a:ext cx="4556811"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63614"/>
            <a:ext cx="3647090" cy="364709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2100" y="144518"/>
            <a:ext cx="6182710" cy="6182710"/>
          </a:xfrm>
          <a:prstGeom prst="rect">
            <a:avLst/>
          </a:prstGeom>
        </p:spPr>
      </p:pic>
    </p:spTree>
    <p:extLst>
      <p:ext uri="{BB962C8B-B14F-4D97-AF65-F5344CB8AC3E}">
        <p14:creationId xmlns:p14="http://schemas.microsoft.com/office/powerpoint/2010/main" val="212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04" y="574705"/>
            <a:ext cx="9720072" cy="1499616"/>
          </a:xfrm>
        </p:spPr>
        <p:txBody>
          <a:bodyPr>
            <a:normAutofit/>
          </a:bodyPr>
          <a:lstStyle/>
          <a:p>
            <a:r>
              <a:rPr lang="en-CA" sz="6000" dirty="0" smtClean="0"/>
              <a:t>MARKETING</a:t>
            </a:r>
            <a:endParaRPr lang="en-CA" sz="6000" dirty="0"/>
          </a:p>
        </p:txBody>
      </p:sp>
      <p:sp>
        <p:nvSpPr>
          <p:cNvPr id="3" name="Content Placeholder 2"/>
          <p:cNvSpPr>
            <a:spLocks noGrp="1"/>
          </p:cNvSpPr>
          <p:nvPr>
            <p:ph idx="1"/>
          </p:nvPr>
        </p:nvSpPr>
        <p:spPr>
          <a:xfrm>
            <a:off x="372487" y="2338552"/>
            <a:ext cx="3337665" cy="4023360"/>
          </a:xfrm>
        </p:spPr>
        <p:txBody>
          <a:bodyPr>
            <a:normAutofit/>
          </a:bodyPr>
          <a:lstStyle/>
          <a:p>
            <a:r>
              <a:rPr lang="en-CA" sz="2800" b="1" dirty="0"/>
              <a:t>Marketing</a:t>
            </a:r>
            <a:r>
              <a:rPr lang="en-CA" sz="2800" dirty="0"/>
              <a:t> is the study and management of exchange relationships. </a:t>
            </a:r>
            <a:r>
              <a:rPr lang="en-CA" sz="2800" b="1" dirty="0"/>
              <a:t>Marketing</a:t>
            </a:r>
            <a:r>
              <a:rPr lang="en-CA" sz="2800" dirty="0"/>
              <a:t> is the business process of creating relationships with and satisfying customers.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854" y="104652"/>
            <a:ext cx="5012077" cy="23337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6561" y="104652"/>
            <a:ext cx="2934818" cy="2895600"/>
          </a:xfrm>
          <a:prstGeom prst="rect">
            <a:avLst/>
          </a:prstGeom>
        </p:spPr>
      </p:pic>
      <p:sp>
        <p:nvSpPr>
          <p:cNvPr id="6" name="Content Placeholder 2"/>
          <p:cNvSpPr txBox="1">
            <a:spLocks/>
          </p:cNvSpPr>
          <p:nvPr/>
        </p:nvSpPr>
        <p:spPr>
          <a:xfrm>
            <a:off x="2693208" y="2702631"/>
            <a:ext cx="4653524" cy="315310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514350" indent="-514350" algn="ctr">
              <a:lnSpc>
                <a:spcPct val="100000"/>
              </a:lnSpc>
              <a:buFont typeface="+mj-lt"/>
              <a:buAutoNum type="arabicPeriod"/>
            </a:pPr>
            <a:r>
              <a:rPr lang="en-CA" sz="1800" dirty="0" smtClean="0">
                <a:solidFill>
                  <a:srgbClr val="FF0000"/>
                </a:solidFill>
              </a:rPr>
              <a:t>Amazon</a:t>
            </a:r>
          </a:p>
          <a:p>
            <a:pPr marL="514350" indent="-514350" algn="ctr">
              <a:lnSpc>
                <a:spcPct val="100000"/>
              </a:lnSpc>
              <a:buFont typeface="+mj-lt"/>
              <a:buAutoNum type="arabicPeriod"/>
            </a:pPr>
            <a:r>
              <a:rPr lang="en-CA" sz="1800" dirty="0" smtClean="0">
                <a:solidFill>
                  <a:srgbClr val="FF0000"/>
                </a:solidFill>
              </a:rPr>
              <a:t>Apple</a:t>
            </a:r>
          </a:p>
          <a:p>
            <a:pPr marL="514350" indent="-514350" algn="ctr">
              <a:lnSpc>
                <a:spcPct val="100000"/>
              </a:lnSpc>
              <a:buFont typeface="+mj-lt"/>
              <a:buAutoNum type="arabicPeriod"/>
            </a:pPr>
            <a:r>
              <a:rPr lang="en-CA" sz="1800" dirty="0" smtClean="0">
                <a:solidFill>
                  <a:srgbClr val="FF0000"/>
                </a:solidFill>
              </a:rPr>
              <a:t>Google</a:t>
            </a:r>
          </a:p>
          <a:p>
            <a:pPr marL="514350" indent="-514350" algn="ctr">
              <a:lnSpc>
                <a:spcPct val="100000"/>
              </a:lnSpc>
              <a:buFont typeface="+mj-lt"/>
              <a:buAutoNum type="arabicPeriod"/>
            </a:pPr>
            <a:r>
              <a:rPr lang="en-CA" sz="1800" dirty="0" smtClean="0">
                <a:solidFill>
                  <a:srgbClr val="FF0000"/>
                </a:solidFill>
              </a:rPr>
              <a:t>Samsung </a:t>
            </a:r>
          </a:p>
          <a:p>
            <a:pPr marL="514350" indent="-514350" algn="ctr">
              <a:lnSpc>
                <a:spcPct val="100000"/>
              </a:lnSpc>
              <a:buFont typeface="+mj-lt"/>
              <a:buAutoNum type="arabicPeriod"/>
            </a:pPr>
            <a:r>
              <a:rPr lang="en-CA" sz="1800" dirty="0" smtClean="0">
                <a:solidFill>
                  <a:srgbClr val="FF0000"/>
                </a:solidFill>
              </a:rPr>
              <a:t>Facebook </a:t>
            </a:r>
          </a:p>
          <a:p>
            <a:pPr marL="514350" indent="-514350" algn="ctr">
              <a:lnSpc>
                <a:spcPct val="100000"/>
              </a:lnSpc>
              <a:buFont typeface="+mj-lt"/>
              <a:buAutoNum type="arabicPeriod"/>
            </a:pPr>
            <a:r>
              <a:rPr lang="en-CA" sz="1800" dirty="0" smtClean="0">
                <a:solidFill>
                  <a:srgbClr val="FF0000"/>
                </a:solidFill>
              </a:rPr>
              <a:t>AT &amp; T</a:t>
            </a:r>
          </a:p>
          <a:p>
            <a:pPr marL="514350" indent="-514350" algn="ctr">
              <a:lnSpc>
                <a:spcPct val="100000"/>
              </a:lnSpc>
              <a:buFont typeface="+mj-lt"/>
              <a:buAutoNum type="arabicPeriod"/>
            </a:pPr>
            <a:r>
              <a:rPr lang="en-CA" sz="1800" dirty="0" err="1" smtClean="0">
                <a:solidFill>
                  <a:srgbClr val="FF0000"/>
                </a:solidFill>
              </a:rPr>
              <a:t>Verison</a:t>
            </a:r>
            <a:endParaRPr lang="en-CA" sz="1800" dirty="0" smtClean="0">
              <a:solidFill>
                <a:srgbClr val="FF0000"/>
              </a:solidFill>
            </a:endParaRPr>
          </a:p>
          <a:p>
            <a:pPr marL="514350" indent="-514350" algn="ctr">
              <a:lnSpc>
                <a:spcPct val="100000"/>
              </a:lnSpc>
              <a:buFont typeface="+mj-lt"/>
              <a:buAutoNum type="arabicPeriod"/>
            </a:pPr>
            <a:r>
              <a:rPr lang="en-CA" sz="1800" dirty="0" smtClean="0">
                <a:solidFill>
                  <a:srgbClr val="FF0000"/>
                </a:solidFill>
              </a:rPr>
              <a:t>Microsoft</a:t>
            </a:r>
          </a:p>
          <a:p>
            <a:pPr marL="514350" indent="-514350" algn="ctr">
              <a:lnSpc>
                <a:spcPct val="100000"/>
              </a:lnSpc>
              <a:buFont typeface="+mj-lt"/>
              <a:buAutoNum type="arabicPeriod"/>
            </a:pPr>
            <a:r>
              <a:rPr lang="en-CA" sz="1800" dirty="0" smtClean="0">
                <a:solidFill>
                  <a:srgbClr val="FF0000"/>
                </a:solidFill>
              </a:rPr>
              <a:t>Wall mart </a:t>
            </a:r>
            <a:endParaRPr lang="en-CA" sz="1800" dirty="0">
              <a:solidFill>
                <a:srgbClr val="FF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627" y="3470305"/>
            <a:ext cx="5719868" cy="2453824"/>
          </a:xfrm>
          <a:prstGeom prst="rect">
            <a:avLst/>
          </a:prstGeom>
        </p:spPr>
      </p:pic>
    </p:spTree>
    <p:extLst>
      <p:ext uri="{BB962C8B-B14F-4D97-AF65-F5344CB8AC3E}">
        <p14:creationId xmlns:p14="http://schemas.microsoft.com/office/powerpoint/2010/main" val="394954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76200"/>
            <a:ext cx="12083143" cy="1600200"/>
          </a:xfrm>
        </p:spPr>
        <p:txBody>
          <a:bodyPr>
            <a:noAutofit/>
          </a:bodyPr>
          <a:lstStyle/>
          <a:p>
            <a:pPr algn="ctr">
              <a:defRPr/>
            </a:pPr>
            <a:r>
              <a:rPr sz="5400" b="1" u="sng" dirty="0">
                <a:solidFill>
                  <a:schemeClr val="accent2"/>
                </a:solidFill>
              </a:rPr>
              <a:t>Assignment</a:t>
            </a:r>
            <a:r>
              <a:rPr sz="5400" b="1" u="sng" dirty="0" smtClean="0">
                <a:solidFill>
                  <a:schemeClr val="accent2"/>
                </a:solidFill>
              </a:rPr>
              <a:t>:</a:t>
            </a:r>
            <a:r>
              <a:rPr lang="en-CA" sz="5400" b="1" u="sng" dirty="0" smtClean="0">
                <a:solidFill>
                  <a:schemeClr val="accent2"/>
                </a:solidFill>
              </a:rPr>
              <a:t> Create a Propaganda Poster</a:t>
            </a:r>
            <a:endParaRPr sz="5400" b="1" u="sng" dirty="0">
              <a:solidFill>
                <a:srgbClr val="002060"/>
              </a:solidFill>
            </a:endParaRPr>
          </a:p>
        </p:txBody>
      </p:sp>
      <p:sp>
        <p:nvSpPr>
          <p:cNvPr id="55298" name="Content Placeholder 1"/>
          <p:cNvSpPr>
            <a:spLocks noGrp="1"/>
          </p:cNvSpPr>
          <p:nvPr>
            <p:ph idx="1"/>
          </p:nvPr>
        </p:nvSpPr>
        <p:spPr>
          <a:xfrm>
            <a:off x="805650" y="1271751"/>
            <a:ext cx="5059123" cy="5057190"/>
          </a:xfrm>
        </p:spPr>
        <p:txBody>
          <a:bodyPr>
            <a:noAutofit/>
          </a:bodyPr>
          <a:lstStyle/>
          <a:p>
            <a:pPr marL="0" indent="0">
              <a:buNone/>
            </a:pPr>
            <a:r>
              <a:rPr lang="en-US" altLang="en-US" sz="3600" u="sng" dirty="0" smtClean="0">
                <a:solidFill>
                  <a:srgbClr val="FF0000"/>
                </a:solidFill>
              </a:rPr>
              <a:t>GRADING:</a:t>
            </a:r>
          </a:p>
          <a:p>
            <a:r>
              <a:rPr lang="en-US" altLang="en-US" sz="3600" dirty="0" smtClean="0"/>
              <a:t>Creativity</a:t>
            </a:r>
          </a:p>
          <a:p>
            <a:r>
              <a:rPr lang="en-US" altLang="en-US" sz="3600" dirty="0" smtClean="0"/>
              <a:t>Uniqueness</a:t>
            </a:r>
            <a:endParaRPr lang="en-US" altLang="en-US" sz="3600" dirty="0" smtClean="0"/>
          </a:p>
          <a:p>
            <a:r>
              <a:rPr lang="en-US" altLang="en-US" sz="3600" dirty="0" smtClean="0"/>
              <a:t>Clear Message (reader can tell what your “fighting” for)</a:t>
            </a:r>
          </a:p>
          <a:p>
            <a:r>
              <a:rPr lang="en-US" altLang="en-US" sz="3600" dirty="0" smtClean="0"/>
              <a:t>Obvious example of Propaganda</a:t>
            </a:r>
          </a:p>
          <a:p>
            <a:r>
              <a:rPr lang="en-US" altLang="en-US" sz="3600" dirty="0" smtClean="0"/>
              <a:t>Appeal to the Viewer</a:t>
            </a:r>
            <a:endParaRPr lang="en-US" altLang="en-US" sz="3600" dirty="0"/>
          </a:p>
        </p:txBody>
      </p:sp>
      <p:sp>
        <p:nvSpPr>
          <p:cNvPr id="4" name="Content Placeholder 1"/>
          <p:cNvSpPr txBox="1">
            <a:spLocks/>
          </p:cNvSpPr>
          <p:nvPr/>
        </p:nvSpPr>
        <p:spPr>
          <a:xfrm>
            <a:off x="6150107" y="1397876"/>
            <a:ext cx="5059123" cy="5057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600" u="sng" dirty="0" smtClean="0">
                <a:solidFill>
                  <a:srgbClr val="FF0000"/>
                </a:solidFill>
              </a:rPr>
              <a:t>20 Marks</a:t>
            </a:r>
          </a:p>
          <a:p>
            <a:r>
              <a:rPr lang="en-US" altLang="en-US" sz="3600" dirty="0" smtClean="0"/>
              <a:t>Due by email to </a:t>
            </a:r>
            <a:r>
              <a:rPr lang="en-US" altLang="en-US" sz="3600" dirty="0" smtClean="0">
                <a:hlinkClick r:id="rId2"/>
              </a:rPr>
              <a:t>vmartin@sd44.ca</a:t>
            </a:r>
            <a:r>
              <a:rPr lang="en-US" altLang="en-US" sz="3600" dirty="0" smtClean="0"/>
              <a:t> or hand in paper copy by tomorrow morning. </a:t>
            </a:r>
          </a:p>
          <a:p>
            <a:r>
              <a:rPr lang="en-US" altLang="en-US" sz="3600" dirty="0" smtClean="0"/>
              <a:t>Any topic, WW1 not in SS 10 curriculum. </a:t>
            </a:r>
          </a:p>
          <a:p>
            <a:r>
              <a:rPr lang="en-US" altLang="en-US" sz="3600" dirty="0" smtClean="0"/>
              <a:t>Assessing skills not content!</a:t>
            </a:r>
          </a:p>
        </p:txBody>
      </p:sp>
    </p:spTree>
    <p:extLst>
      <p:ext uri="{BB962C8B-B14F-4D97-AF65-F5344CB8AC3E}">
        <p14:creationId xmlns:p14="http://schemas.microsoft.com/office/powerpoint/2010/main" val="3339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7200" b="1" dirty="0" smtClean="0"/>
              <a:t>Treaty of Versailles </a:t>
            </a:r>
            <a:endParaRPr lang="en-CA" sz="7200" b="1" dirty="0"/>
          </a:p>
        </p:txBody>
      </p:sp>
      <p:sp>
        <p:nvSpPr>
          <p:cNvPr id="3" name="Content Placeholder 2"/>
          <p:cNvSpPr>
            <a:spLocks noGrp="1"/>
          </p:cNvSpPr>
          <p:nvPr>
            <p:ph idx="1"/>
          </p:nvPr>
        </p:nvSpPr>
        <p:spPr>
          <a:xfrm>
            <a:off x="303615" y="2424824"/>
            <a:ext cx="11751751" cy="4270266"/>
          </a:xfrm>
        </p:spPr>
        <p:txBody>
          <a:bodyPr>
            <a:noAutofit/>
          </a:bodyPr>
          <a:lstStyle/>
          <a:p>
            <a:pPr algn="ctr"/>
            <a:r>
              <a:rPr lang="en-CA" sz="2400" dirty="0"/>
              <a:t>World War I officially ended with the signing of the Treaty of Versailles on June 28, 1919. </a:t>
            </a:r>
            <a:endParaRPr lang="en-CA" sz="2400" dirty="0" smtClean="0"/>
          </a:p>
          <a:p>
            <a:pPr algn="ctr"/>
            <a:r>
              <a:rPr lang="en-CA" sz="2400" dirty="0" smtClean="0"/>
              <a:t>Negotiated </a:t>
            </a:r>
            <a:r>
              <a:rPr lang="en-CA" sz="2400" dirty="0"/>
              <a:t>among the Allied powers with little participation by </a:t>
            </a:r>
            <a:r>
              <a:rPr lang="en-CA" sz="2400" dirty="0" smtClean="0"/>
              <a:t>Germany.</a:t>
            </a:r>
          </a:p>
          <a:p>
            <a:pPr algn="ctr"/>
            <a:r>
              <a:rPr lang="en-CA" sz="2400" dirty="0" smtClean="0"/>
              <a:t>Pay reparation payments</a:t>
            </a:r>
          </a:p>
          <a:p>
            <a:pPr algn="ctr"/>
            <a:r>
              <a:rPr lang="en-CA" sz="2400" dirty="0" smtClean="0"/>
              <a:t>League of Nations</a:t>
            </a:r>
          </a:p>
          <a:p>
            <a:pPr algn="ctr"/>
            <a:r>
              <a:rPr lang="en-CA" sz="2400" dirty="0" smtClean="0"/>
              <a:t>Germany loses territory</a:t>
            </a:r>
          </a:p>
          <a:p>
            <a:pPr algn="ctr"/>
            <a:r>
              <a:rPr lang="en-CA" sz="2400" dirty="0" smtClean="0"/>
              <a:t>De-</a:t>
            </a:r>
            <a:r>
              <a:rPr lang="en-CA" sz="2400" dirty="0" err="1" smtClean="0"/>
              <a:t>Militaized</a:t>
            </a:r>
            <a:r>
              <a:rPr lang="en-CA" sz="2400" dirty="0" smtClean="0"/>
              <a:t> Zone</a:t>
            </a:r>
          </a:p>
          <a:p>
            <a:pPr algn="ctr"/>
            <a:r>
              <a:rPr lang="en-CA" sz="2400" dirty="0" smtClean="0"/>
              <a:t>Limits on size of Germany’s </a:t>
            </a:r>
            <a:r>
              <a:rPr lang="en-CA" sz="2400" dirty="0" err="1" smtClean="0"/>
              <a:t>Miltiary</a:t>
            </a:r>
            <a:endParaRPr lang="en-CA" sz="2400" dirty="0" smtClean="0"/>
          </a:p>
          <a:p>
            <a:pPr algn="ctr"/>
            <a:endParaRPr lang="en-CA" sz="2400" dirty="0"/>
          </a:p>
        </p:txBody>
      </p:sp>
    </p:spTree>
    <p:extLst>
      <p:ext uri="{BB962C8B-B14F-4D97-AF65-F5344CB8AC3E}">
        <p14:creationId xmlns:p14="http://schemas.microsoft.com/office/powerpoint/2010/main" val="1933320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hlinkClick r:id="rId2"/>
              </a:rPr>
              <a:t>https://</a:t>
            </a:r>
            <a:r>
              <a:rPr lang="en-CA" dirty="0" smtClean="0">
                <a:hlinkClick r:id="rId2"/>
              </a:rPr>
              <a:t>www.youtube.com/watch?v=vrYhLNQMRro</a:t>
            </a:r>
            <a:endParaRPr lang="en-CA" dirty="0" smtClean="0"/>
          </a:p>
          <a:p>
            <a:endParaRPr lang="en-CA" dirty="0"/>
          </a:p>
          <a:p>
            <a:r>
              <a:rPr lang="en-CA" dirty="0">
                <a:hlinkClick r:id="rId3"/>
              </a:rPr>
              <a:t>https://</a:t>
            </a:r>
            <a:r>
              <a:rPr lang="en-CA" dirty="0" smtClean="0">
                <a:hlinkClick r:id="rId3"/>
              </a:rPr>
              <a:t>www.youtube.com/watch?v=0jycVFL8CNM</a:t>
            </a:r>
            <a:endParaRPr lang="en-CA" dirty="0" smtClean="0"/>
          </a:p>
          <a:p>
            <a:endParaRPr lang="en-CA" dirty="0"/>
          </a:p>
          <a:p>
            <a:endParaRPr lang="en-CA" dirty="0"/>
          </a:p>
        </p:txBody>
      </p:sp>
    </p:spTree>
    <p:extLst>
      <p:ext uri="{BB962C8B-B14F-4D97-AF65-F5344CB8AC3E}">
        <p14:creationId xmlns:p14="http://schemas.microsoft.com/office/powerpoint/2010/main" val="3455556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762000"/>
            <a:ext cx="8229600" cy="1219200"/>
          </a:xfrm>
        </p:spPr>
        <p:txBody>
          <a:bodyPr>
            <a:noAutofit/>
          </a:bodyPr>
          <a:lstStyle/>
          <a:p>
            <a:pPr algn="ctr">
              <a:defRPr/>
            </a:pPr>
            <a:r>
              <a:rPr altLang="en-US" sz="8000" dirty="0">
                <a:solidFill>
                  <a:schemeClr val="bg1"/>
                </a:solidFill>
              </a:rPr>
              <a:t>Post War Years</a:t>
            </a:r>
          </a:p>
        </p:txBody>
      </p:sp>
      <p:sp>
        <p:nvSpPr>
          <p:cNvPr id="49154" name="Rectangle 3"/>
          <p:cNvSpPr>
            <a:spLocks noGrp="1" noChangeArrowheads="1"/>
          </p:cNvSpPr>
          <p:nvPr>
            <p:ph idx="1"/>
          </p:nvPr>
        </p:nvSpPr>
        <p:spPr>
          <a:xfrm>
            <a:off x="1981200" y="1905000"/>
            <a:ext cx="8229600" cy="4572000"/>
          </a:xfrm>
        </p:spPr>
        <p:txBody>
          <a:bodyPr>
            <a:normAutofit lnSpcReduction="10000"/>
          </a:bodyPr>
          <a:lstStyle/>
          <a:p>
            <a:pPr eaLnBrk="1" hangingPunct="1"/>
            <a:endParaRPr lang="en-US" altLang="en-US" dirty="0" smtClean="0"/>
          </a:p>
          <a:p>
            <a:pPr eaLnBrk="1" hangingPunct="1"/>
            <a:r>
              <a:rPr lang="en-US" altLang="en-US" sz="4000" dirty="0"/>
              <a:t>Remember, over 60,000 Canadians lost their lives in Europe</a:t>
            </a:r>
          </a:p>
          <a:p>
            <a:pPr eaLnBrk="1" hangingPunct="1"/>
            <a:endParaRPr lang="en-US" altLang="en-US" sz="4000" dirty="0"/>
          </a:p>
          <a:p>
            <a:pPr eaLnBrk="1" hangingPunct="1"/>
            <a:r>
              <a:rPr lang="en-US" altLang="en-US" sz="4000" dirty="0"/>
              <a:t>Returned home to the Spanish Flu that killed 50,000 Canadians</a:t>
            </a:r>
          </a:p>
        </p:txBody>
      </p:sp>
    </p:spTree>
    <p:extLst>
      <p:ext uri="{BB962C8B-B14F-4D97-AF65-F5344CB8AC3E}">
        <p14:creationId xmlns:p14="http://schemas.microsoft.com/office/powerpoint/2010/main" val="266688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387564" y="925606"/>
            <a:ext cx="7366036" cy="903195"/>
          </a:xfrm>
        </p:spPr>
        <p:txBody>
          <a:bodyPr>
            <a:normAutofit fontScale="90000"/>
          </a:bodyPr>
          <a:lstStyle/>
          <a:p>
            <a:pPr algn="ctr">
              <a:defRPr/>
            </a:pPr>
            <a:r>
              <a:rPr altLang="en-US" sz="7200" b="1" dirty="0">
                <a:solidFill>
                  <a:schemeClr val="bg1"/>
                </a:solidFill>
              </a:rPr>
              <a:t>Post War Years</a:t>
            </a:r>
          </a:p>
        </p:txBody>
      </p:sp>
      <p:sp>
        <p:nvSpPr>
          <p:cNvPr id="50178" name="Rectangle 3"/>
          <p:cNvSpPr>
            <a:spLocks noGrp="1" noChangeArrowheads="1"/>
          </p:cNvSpPr>
          <p:nvPr>
            <p:ph idx="1"/>
          </p:nvPr>
        </p:nvSpPr>
        <p:spPr>
          <a:xfrm>
            <a:off x="110413" y="2363753"/>
            <a:ext cx="11879424" cy="4279641"/>
          </a:xfrm>
        </p:spPr>
        <p:txBody>
          <a:bodyPr>
            <a:noAutofit/>
          </a:bodyPr>
          <a:lstStyle/>
          <a:p>
            <a:pPr eaLnBrk="1" hangingPunct="1"/>
            <a:r>
              <a:rPr lang="en-US" altLang="en-US" sz="2800" dirty="0"/>
              <a:t>Women were forced to give up their job and return to the home</a:t>
            </a:r>
          </a:p>
          <a:p>
            <a:pPr eaLnBrk="1" hangingPunct="1"/>
            <a:r>
              <a:rPr lang="en-US" altLang="en-US" sz="2800" dirty="0"/>
              <a:t>Thousands of veterans were demanding jobs and veteran benefits</a:t>
            </a:r>
          </a:p>
          <a:p>
            <a:pPr eaLnBrk="1" hangingPunct="1"/>
            <a:r>
              <a:rPr lang="en-US" altLang="en-US" sz="2800" dirty="0"/>
              <a:t>Many were unemployed</a:t>
            </a:r>
          </a:p>
          <a:p>
            <a:pPr eaLnBrk="1" hangingPunct="1"/>
            <a:r>
              <a:rPr lang="en-US" altLang="en-US" sz="2800" dirty="0"/>
              <a:t>High inflation</a:t>
            </a:r>
          </a:p>
          <a:p>
            <a:pPr eaLnBrk="1" hangingPunct="1"/>
            <a:r>
              <a:rPr lang="en-US" altLang="en-US" sz="2800" dirty="0"/>
              <a:t>Many workers joined unions to bargain for higher pay and better working conditions</a:t>
            </a:r>
          </a:p>
          <a:p>
            <a:pPr eaLnBrk="1" hangingPunct="1"/>
            <a:r>
              <a:rPr lang="en-US" altLang="en-US" sz="2800" dirty="0"/>
              <a:t>Soldiers were unhappy about </a:t>
            </a:r>
            <a:r>
              <a:rPr lang="en-US" altLang="en-US" sz="2800" b="1" dirty="0"/>
              <a:t>profiteering</a:t>
            </a:r>
            <a:r>
              <a:rPr lang="en-US" altLang="en-US" sz="2800" dirty="0"/>
              <a:t> </a:t>
            </a:r>
          </a:p>
        </p:txBody>
      </p:sp>
    </p:spTree>
    <p:extLst>
      <p:ext uri="{BB962C8B-B14F-4D97-AF65-F5344CB8AC3E}">
        <p14:creationId xmlns:p14="http://schemas.microsoft.com/office/powerpoint/2010/main" val="68718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05000" y="685800"/>
            <a:ext cx="7772400" cy="1371600"/>
          </a:xfrm>
        </p:spPr>
        <p:txBody>
          <a:bodyPr/>
          <a:lstStyle/>
          <a:p>
            <a:pPr algn="ctr">
              <a:defRPr/>
            </a:pPr>
            <a:r>
              <a:rPr altLang="en-US" sz="4800" b="1" dirty="0">
                <a:solidFill>
                  <a:schemeClr val="bg1"/>
                </a:solidFill>
              </a:rPr>
              <a:t>Winnipeg General Strike:  </a:t>
            </a:r>
            <a:br>
              <a:rPr altLang="en-US" sz="4800" b="1" dirty="0">
                <a:solidFill>
                  <a:schemeClr val="bg1"/>
                </a:solidFill>
              </a:rPr>
            </a:br>
            <a:r>
              <a:rPr altLang="en-US" sz="4800" b="1" dirty="0">
                <a:solidFill>
                  <a:schemeClr val="bg1"/>
                </a:solidFill>
              </a:rPr>
              <a:t>May 1919</a:t>
            </a:r>
          </a:p>
        </p:txBody>
      </p:sp>
      <p:sp>
        <p:nvSpPr>
          <p:cNvPr id="51202" name="Rectangle 3"/>
          <p:cNvSpPr>
            <a:spLocks noGrp="1" noChangeArrowheads="1"/>
          </p:cNvSpPr>
          <p:nvPr>
            <p:ph idx="1"/>
          </p:nvPr>
        </p:nvSpPr>
        <p:spPr>
          <a:xfrm>
            <a:off x="161730" y="2303106"/>
            <a:ext cx="11818775" cy="4358951"/>
          </a:xfrm>
        </p:spPr>
        <p:txBody>
          <a:bodyPr>
            <a:noAutofit/>
          </a:bodyPr>
          <a:lstStyle/>
          <a:p>
            <a:pPr eaLnBrk="1" hangingPunct="1">
              <a:lnSpc>
                <a:spcPct val="90000"/>
              </a:lnSpc>
            </a:pPr>
            <a:r>
              <a:rPr lang="en-US" altLang="en-US" sz="2800" dirty="0"/>
              <a:t>Metal workers initiated strike in Winnipeg and were supported immediately by 30,000 additional workers</a:t>
            </a:r>
          </a:p>
          <a:p>
            <a:pPr eaLnBrk="1" hangingPunct="1">
              <a:lnSpc>
                <a:spcPct val="90000"/>
              </a:lnSpc>
            </a:pPr>
            <a:r>
              <a:rPr lang="en-US" altLang="en-US" sz="2800" dirty="0"/>
              <a:t>Strike lasted for 6 weeks with climax on “Bloody Saturday”, June 21 1919</a:t>
            </a:r>
          </a:p>
          <a:p>
            <a:pPr eaLnBrk="1" hangingPunct="1">
              <a:lnSpc>
                <a:spcPct val="90000"/>
              </a:lnSpc>
            </a:pPr>
            <a:r>
              <a:rPr lang="en-US" altLang="en-US" sz="2800" dirty="0"/>
              <a:t>Clash of workers against government and business leaders – built up aggression.</a:t>
            </a:r>
          </a:p>
          <a:p>
            <a:pPr eaLnBrk="1" hangingPunct="1">
              <a:lnSpc>
                <a:spcPct val="90000"/>
              </a:lnSpc>
            </a:pPr>
            <a:r>
              <a:rPr lang="en-US" altLang="en-US" sz="2800" dirty="0"/>
              <a:t>Government and business leaders feared a communist style revolution and brutally ended the strike</a:t>
            </a:r>
          </a:p>
          <a:p>
            <a:pPr eaLnBrk="1" hangingPunct="1">
              <a:lnSpc>
                <a:spcPct val="90000"/>
              </a:lnSpc>
            </a:pPr>
            <a:r>
              <a:rPr lang="en-US" altLang="en-US" sz="2800" dirty="0"/>
              <a:t>The Strike marked the beginning of a new working class awareness and political involvement</a:t>
            </a:r>
          </a:p>
        </p:txBody>
      </p:sp>
    </p:spTree>
    <p:extLst>
      <p:ext uri="{BB962C8B-B14F-4D97-AF65-F5344CB8AC3E}">
        <p14:creationId xmlns:p14="http://schemas.microsoft.com/office/powerpoint/2010/main" val="1138996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438400" y="762000"/>
            <a:ext cx="7391400" cy="1143000"/>
          </a:xfrm>
        </p:spPr>
        <p:txBody>
          <a:bodyPr/>
          <a:lstStyle/>
          <a:p>
            <a:pPr algn="ctr">
              <a:defRPr/>
            </a:pPr>
            <a:r>
              <a:rPr altLang="en-US" sz="7200" b="1" dirty="0">
                <a:solidFill>
                  <a:schemeClr val="bg1"/>
                </a:solidFill>
              </a:rPr>
              <a:t>King-Byng Affair</a:t>
            </a:r>
          </a:p>
        </p:txBody>
      </p:sp>
      <p:sp>
        <p:nvSpPr>
          <p:cNvPr id="52226" name="Rectangle 3"/>
          <p:cNvSpPr>
            <a:spLocks noGrp="1" noChangeArrowheads="1"/>
          </p:cNvSpPr>
          <p:nvPr>
            <p:ph idx="1"/>
          </p:nvPr>
        </p:nvSpPr>
        <p:spPr>
          <a:xfrm>
            <a:off x="345233" y="2295331"/>
            <a:ext cx="11150081" cy="4348066"/>
          </a:xfrm>
        </p:spPr>
        <p:txBody>
          <a:bodyPr>
            <a:normAutofit/>
          </a:bodyPr>
          <a:lstStyle/>
          <a:p>
            <a:pPr eaLnBrk="1" hangingPunct="1">
              <a:lnSpc>
                <a:spcPct val="90000"/>
              </a:lnSpc>
            </a:pPr>
            <a:r>
              <a:rPr lang="en-US" altLang="en-US" sz="3600" b="1" dirty="0">
                <a:solidFill>
                  <a:schemeClr val="accent2"/>
                </a:solidFill>
              </a:rPr>
              <a:t>A political crises in 1926 involving PM Mackenzie King and Governor General Julian Byng over a liquor-smuggling scandal</a:t>
            </a:r>
          </a:p>
          <a:p>
            <a:pPr eaLnBrk="1" hangingPunct="1">
              <a:lnSpc>
                <a:spcPct val="90000"/>
              </a:lnSpc>
            </a:pPr>
            <a:r>
              <a:rPr lang="en-US" altLang="en-US" sz="3600" b="1" dirty="0">
                <a:solidFill>
                  <a:schemeClr val="accent2"/>
                </a:solidFill>
              </a:rPr>
              <a:t>King and his Liberals lost support of the Progressives and were forced to dissolve parliament</a:t>
            </a:r>
          </a:p>
          <a:p>
            <a:pPr eaLnBrk="1" hangingPunct="1">
              <a:lnSpc>
                <a:spcPct val="90000"/>
              </a:lnSpc>
            </a:pPr>
            <a:r>
              <a:rPr lang="en-US" altLang="en-US" sz="3600" b="1" dirty="0">
                <a:solidFill>
                  <a:schemeClr val="accent2"/>
                </a:solidFill>
              </a:rPr>
              <a:t>King asked G.G. Byng to call an election, but Byng refused.</a:t>
            </a:r>
          </a:p>
          <a:p>
            <a:pPr eaLnBrk="1" hangingPunct="1">
              <a:lnSpc>
                <a:spcPct val="90000"/>
              </a:lnSpc>
            </a:pPr>
            <a:endParaRPr lang="en-US" altLang="en-US" sz="3600" b="1" dirty="0">
              <a:solidFill>
                <a:schemeClr val="accent2"/>
              </a:solidFill>
            </a:endParaRPr>
          </a:p>
        </p:txBody>
      </p:sp>
    </p:spTree>
    <p:extLst>
      <p:ext uri="{BB962C8B-B14F-4D97-AF65-F5344CB8AC3E}">
        <p14:creationId xmlns:p14="http://schemas.microsoft.com/office/powerpoint/2010/main" val="2228018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762000"/>
            <a:ext cx="7848600" cy="1219200"/>
          </a:xfrm>
        </p:spPr>
        <p:txBody>
          <a:bodyPr/>
          <a:lstStyle/>
          <a:p>
            <a:pPr algn="ctr">
              <a:defRPr/>
            </a:pPr>
            <a:r>
              <a:rPr altLang="en-US" sz="7200" b="1" dirty="0">
                <a:solidFill>
                  <a:schemeClr val="bg1"/>
                </a:solidFill>
              </a:rPr>
              <a:t>King Byng Affair</a:t>
            </a:r>
          </a:p>
        </p:txBody>
      </p:sp>
      <p:sp>
        <p:nvSpPr>
          <p:cNvPr id="53250" name="Rectangle 3"/>
          <p:cNvSpPr>
            <a:spLocks noGrp="1" noChangeArrowheads="1"/>
          </p:cNvSpPr>
          <p:nvPr>
            <p:ph idx="1"/>
          </p:nvPr>
        </p:nvSpPr>
        <p:spPr>
          <a:xfrm>
            <a:off x="438539" y="2341984"/>
            <a:ext cx="11513975" cy="4404049"/>
          </a:xfrm>
        </p:spPr>
        <p:txBody>
          <a:bodyPr>
            <a:noAutofit/>
          </a:bodyPr>
          <a:lstStyle/>
          <a:p>
            <a:pPr eaLnBrk="1" hangingPunct="1">
              <a:lnSpc>
                <a:spcPct val="90000"/>
              </a:lnSpc>
            </a:pPr>
            <a:r>
              <a:rPr lang="en-US" altLang="en-US" sz="3200" dirty="0"/>
              <a:t>Byng was eventually forced to call an election.</a:t>
            </a:r>
          </a:p>
          <a:p>
            <a:pPr eaLnBrk="1" hangingPunct="1">
              <a:lnSpc>
                <a:spcPct val="90000"/>
              </a:lnSpc>
            </a:pPr>
            <a:r>
              <a:rPr lang="en-US" altLang="en-US" sz="3200" dirty="0"/>
              <a:t>King campaigned on nationalist sentiments claiming it was undemocratic </a:t>
            </a:r>
          </a:p>
          <a:p>
            <a:pPr eaLnBrk="1" hangingPunct="1">
              <a:lnSpc>
                <a:spcPct val="90000"/>
              </a:lnSpc>
            </a:pPr>
            <a:r>
              <a:rPr lang="en-US" altLang="en-US" sz="3200" dirty="0"/>
              <a:t>King won the election and a governor general has never interfered in the process of government since </a:t>
            </a:r>
          </a:p>
          <a:p>
            <a:pPr eaLnBrk="1" hangingPunct="1">
              <a:lnSpc>
                <a:spcPct val="90000"/>
              </a:lnSpc>
            </a:pPr>
            <a:r>
              <a:rPr lang="en-US" altLang="en-US" sz="3200" b="1" dirty="0">
                <a:solidFill>
                  <a:schemeClr val="tx2"/>
                </a:solidFill>
              </a:rPr>
              <a:t>Summary: King Byng affair was a step toward autonomy from Britain</a:t>
            </a:r>
          </a:p>
        </p:txBody>
      </p:sp>
    </p:spTree>
    <p:extLst>
      <p:ext uri="{BB962C8B-B14F-4D97-AF65-F5344CB8AC3E}">
        <p14:creationId xmlns:p14="http://schemas.microsoft.com/office/powerpoint/2010/main" val="9820914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1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otalTime>365</TotalTime>
  <Words>822</Words>
  <Application>Microsoft Office PowerPoint</Application>
  <PresentationFormat>Widescreen</PresentationFormat>
  <Paragraphs>110</Paragraphs>
  <Slides>28</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ＭＳ Ｐゴシック</vt:lpstr>
      <vt:lpstr>Arial</vt:lpstr>
      <vt:lpstr>Calibri</vt:lpstr>
      <vt:lpstr>Calibri Light</vt:lpstr>
      <vt:lpstr>Century Gothic</vt:lpstr>
      <vt:lpstr>Tw Cen MT</vt:lpstr>
      <vt:lpstr>Tw Cen MT Condensed</vt:lpstr>
      <vt:lpstr>Wingdings</vt:lpstr>
      <vt:lpstr>Wingdings 3</vt:lpstr>
      <vt:lpstr>Office Theme</vt:lpstr>
      <vt:lpstr>Ion Boardroom</vt:lpstr>
      <vt:lpstr>1_Ion Boardroom</vt:lpstr>
      <vt:lpstr>1_Office Theme</vt:lpstr>
      <vt:lpstr>Integral</vt:lpstr>
      <vt:lpstr>Post-War Canada</vt:lpstr>
      <vt:lpstr>League of Nations:</vt:lpstr>
      <vt:lpstr>Treaty of Versailles </vt:lpstr>
      <vt:lpstr>PowerPoint Presentation</vt:lpstr>
      <vt:lpstr>Post War Years</vt:lpstr>
      <vt:lpstr>Post War Years</vt:lpstr>
      <vt:lpstr>Winnipeg General Strike:   May 1919</vt:lpstr>
      <vt:lpstr>King-Byng Affair</vt:lpstr>
      <vt:lpstr>King Byng Affair</vt:lpstr>
      <vt:lpstr>The Role of Women:   The Person’s Case</vt:lpstr>
      <vt:lpstr>PowerPoint Presentation</vt:lpstr>
      <vt:lpstr>Depression</vt:lpstr>
      <vt:lpstr>PowerPoint Presentation</vt:lpstr>
      <vt:lpstr>The Depression</vt:lpstr>
      <vt:lpstr>PM’s WW1 – WW2</vt:lpstr>
      <vt:lpstr>The Dust Bowl</vt:lpstr>
      <vt:lpstr>R.B. Bennett (left) and  Mackenzie King (right), 1926</vt:lpstr>
      <vt:lpstr>Politics of Protest: New Political Parties</vt:lpstr>
      <vt:lpstr>PowerPoint Presentation</vt:lpstr>
      <vt:lpstr>PowerPoint Presentation</vt:lpstr>
      <vt:lpstr>PowerPoint Presentation</vt:lpstr>
      <vt:lpstr>PowerPoint Presentation</vt:lpstr>
      <vt:lpstr>PowerPoint Presentation</vt:lpstr>
      <vt:lpstr>PowerPoint Presentation</vt:lpstr>
      <vt:lpstr>Propaganda! </vt:lpstr>
      <vt:lpstr>PowerPoint Presentation</vt:lpstr>
      <vt:lpstr>MARKETING</vt:lpstr>
      <vt:lpstr>Assignment: Create a Propaganda Poster</vt:lpstr>
    </vt:vector>
  </TitlesOfParts>
  <Company>NDRS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Treaties and Post-War Canada</dc:title>
  <dc:creator>Vincent Martin</dc:creator>
  <cp:lastModifiedBy>Vincent Martin</cp:lastModifiedBy>
  <cp:revision>14</cp:revision>
  <dcterms:created xsi:type="dcterms:W3CDTF">2015-11-16T19:09:11Z</dcterms:created>
  <dcterms:modified xsi:type="dcterms:W3CDTF">2019-07-11T20:57:33Z</dcterms:modified>
</cp:coreProperties>
</file>