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5" r:id="rId22"/>
    <p:sldId id="297" r:id="rId23"/>
    <p:sldId id="299" r:id="rId24"/>
    <p:sldId id="300" r:id="rId25"/>
    <p:sldId id="302" r:id="rId26"/>
    <p:sldId id="306" r:id="rId27"/>
    <p:sldId id="307" r:id="rId28"/>
    <p:sldId id="308" r:id="rId29"/>
    <p:sldId id="309" r:id="rId30"/>
    <p:sldId id="310" r:id="rId31"/>
    <p:sldId id="312" r:id="rId32"/>
    <p:sldId id="314" r:id="rId33"/>
    <p:sldId id="315" r:id="rId34"/>
    <p:sldId id="316" r:id="rId35"/>
    <p:sldId id="318" r:id="rId36"/>
    <p:sldId id="319" r:id="rId37"/>
    <p:sldId id="32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41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939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79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295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92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07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90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0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55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29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3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1FC2-F94A-4181-8340-58A36BD8EDCB}" type="datetimeFigureOut">
              <a:rPr lang="en-CA" smtClean="0"/>
              <a:t>2019-07-25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06E7-B758-47DF-85F1-84EE0BB93A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21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3891"/>
            <a:ext cx="12192000" cy="1739347"/>
          </a:xfrm>
        </p:spPr>
        <p:txBody>
          <a:bodyPr>
            <a:noAutofit/>
          </a:bodyPr>
          <a:lstStyle/>
          <a:p>
            <a:r>
              <a:rPr lang="en-US" sz="13800" dirty="0" smtClean="0"/>
              <a:t>The cold war</a:t>
            </a:r>
            <a:endParaRPr lang="en-US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99917"/>
            <a:ext cx="11506200" cy="457200"/>
          </a:xfrm>
        </p:spPr>
        <p:txBody>
          <a:bodyPr>
            <a:noAutofit/>
          </a:bodyPr>
          <a:lstStyle/>
          <a:p>
            <a:r>
              <a:rPr lang="en-US" sz="8800" dirty="0" smtClean="0"/>
              <a:t>1945 – 1990s</a:t>
            </a:r>
            <a:endParaRPr lang="en-US" sz="8800" dirty="0"/>
          </a:p>
        </p:txBody>
      </p:sp>
      <p:pic>
        <p:nvPicPr>
          <p:cNvPr id="4098" name="Picture 2" descr="http://www.fordlibrarymuseum.gov/museum/exhibits/ColdWar/images/ColdWar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26" y="-10236"/>
            <a:ext cx="2650736" cy="20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nvestwithalex.com/wp-content/uploads/2014/03/cold-war-2-investwithal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5" y="-1"/>
            <a:ext cx="2920481" cy="20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10"/>
            <a:ext cx="3405673" cy="5299787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/>
              <a:t>Nato</a:t>
            </a:r>
            <a:r>
              <a:rPr lang="en-US" sz="6600" b="1" dirty="0" smtClean="0"/>
              <a:t> vs The Warsaw Pact. Cold War Kicks off 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73" y="0"/>
            <a:ext cx="8786327" cy="6858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NATO</a:t>
            </a:r>
            <a:r>
              <a:rPr lang="en-US" sz="4400" dirty="0" smtClean="0"/>
              <a:t>: North Atlantic Treaty Organization created </a:t>
            </a:r>
            <a:r>
              <a:rPr lang="en-US" sz="4400" dirty="0"/>
              <a:t>i</a:t>
            </a:r>
            <a:r>
              <a:rPr lang="en-US" sz="4400" dirty="0" smtClean="0"/>
              <a:t>n 1949</a:t>
            </a:r>
          </a:p>
          <a:p>
            <a:r>
              <a:rPr lang="en-US" sz="4400" dirty="0" smtClean="0"/>
              <a:t>Designed to provide mutual </a:t>
            </a:r>
            <a:r>
              <a:rPr lang="en-US" sz="4400" dirty="0" err="1" smtClean="0"/>
              <a:t>defence</a:t>
            </a:r>
            <a:r>
              <a:rPr lang="en-US" sz="4400" dirty="0" smtClean="0"/>
              <a:t> of all member nations. </a:t>
            </a:r>
          </a:p>
          <a:p>
            <a:r>
              <a:rPr lang="en-US" sz="4400" dirty="0" smtClean="0"/>
              <a:t>(attack one – attack all)</a:t>
            </a:r>
          </a:p>
          <a:p>
            <a:r>
              <a:rPr lang="en-US" sz="4400" b="1" dirty="0" smtClean="0"/>
              <a:t>Warsaw Pact</a:t>
            </a:r>
            <a:r>
              <a:rPr lang="en-US" sz="4400" dirty="0" smtClean="0"/>
              <a:t>: 1955 was the Soviet Response to NATO</a:t>
            </a:r>
          </a:p>
          <a:p>
            <a:r>
              <a:rPr lang="en-US" sz="4400" dirty="0" smtClean="0"/>
              <a:t>Defensive alliance of USSR and its </a:t>
            </a:r>
            <a:r>
              <a:rPr lang="en-US" sz="4400" b="1" dirty="0" smtClean="0"/>
              <a:t>“satellite states”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723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nduk.org/media/k2/items/cache/97a935595bd2614586903fc5e76b1e3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112759" cy="70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4.bp.blogspot.com/__Xh8Kktnw_w/S8M15OcWegI/AAAAAAAAAEU/u0qoIyMWnx8/s1600/n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055" y="-1129004"/>
            <a:ext cx="13231390" cy="1092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cartoonmovement.com/depot/cartoons/2011/09/08/arms_race__pavel_constant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82" y="2490872"/>
            <a:ext cx="5063586" cy="34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974" y="2360646"/>
            <a:ext cx="2584580" cy="472511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The “Arms Race”</a:t>
            </a:r>
            <a:endParaRPr lang="en-US" sz="6600" b="1" dirty="0"/>
          </a:p>
        </p:txBody>
      </p:sp>
      <p:pic>
        <p:nvPicPr>
          <p:cNvPr id="6146" name="Picture 2" descr="http://www.cartoonmovement.com/depot/cartoons/2012/09/25/arms_race__carlos_villafranca__tres_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79" y="0"/>
            <a:ext cx="5566458" cy="39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7427167" cy="245395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 smtClean="0"/>
              <a:t>Events of the Cold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War #1: </a:t>
            </a:r>
            <a:br>
              <a:rPr lang="en-US" altLang="en-US" sz="4800" b="1" dirty="0" smtClean="0"/>
            </a:br>
            <a:r>
              <a:rPr lang="en-US" altLang="en-US" sz="4800" b="1" u="sng" dirty="0" smtClean="0">
                <a:solidFill>
                  <a:schemeClr val="tx1"/>
                </a:solidFill>
              </a:rPr>
              <a:t>The Korean War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8188" y="2453952"/>
            <a:ext cx="12073812" cy="628883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After WWII Korea was divided into a Southern Democratic Nation and a Northern Communist Nation.</a:t>
            </a:r>
          </a:p>
          <a:p>
            <a:pPr eaLnBrk="1" hangingPunct="1"/>
            <a:r>
              <a:rPr lang="en-US" altLang="en-US" sz="3200" dirty="0" smtClean="0"/>
              <a:t>In June of 1950 North Korea, </a:t>
            </a:r>
            <a:r>
              <a:rPr lang="en-US" altLang="en-US" sz="3200" b="1" dirty="0" smtClean="0"/>
              <a:t>supported</a:t>
            </a:r>
            <a:r>
              <a:rPr lang="en-US" altLang="en-US" sz="3200" dirty="0" smtClean="0"/>
              <a:t> by China and the USSR, invaded South Korea.</a:t>
            </a:r>
          </a:p>
          <a:p>
            <a:pPr eaLnBrk="1" hangingPunct="1"/>
            <a:r>
              <a:rPr lang="en-US" altLang="en-US" sz="3200" dirty="0" smtClean="0"/>
              <a:t>Canada joined the UN sanctioned mission to defend the South Koreans. 26,500 Canadian troops ended up fighting this war.</a:t>
            </a:r>
          </a:p>
          <a:p>
            <a:pPr eaLnBrk="1" hangingPunct="1"/>
            <a:r>
              <a:rPr lang="en-US" altLang="en-US" sz="3200" dirty="0" smtClean="0"/>
              <a:t>After 3 years a ceasefire was signed and the borders returned to their pre-war status (remains to this day). </a:t>
            </a:r>
          </a:p>
        </p:txBody>
      </p:sp>
      <p:pic>
        <p:nvPicPr>
          <p:cNvPr id="7170" name="Picture 2" descr="http://historicmonroe.org/war-memorials/pix/korea-wep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28" y="-13479"/>
            <a:ext cx="4509472" cy="25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s.hswstatic.com/gif/willow/korean-war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30"/>
            <a:ext cx="5551714" cy="80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.cdn.turner.com/cnn/2010/WORLD/asiapcf/07/12/un.north.korea/t1lar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4" y="-59531"/>
            <a:ext cx="6640286" cy="37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upload.wikimedia.org/wikipedia/commons/thumb/b/bd/Korea_DMZ.svg/2000px-Korea_DMZ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4" y="3675630"/>
            <a:ext cx="4562670" cy="359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www.mtholyoke.edu/~park25h/classweb/worldpolitics/images/korean%20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298"/>
            <a:ext cx="7081409" cy="53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rilek1corner.com/wp-content/uploads/2014/09/North-Korea-haircut-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83" y="2395785"/>
            <a:ext cx="7442718" cy="44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7949683" cy="245395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 smtClean="0"/>
              <a:t>Events of the Cold War #2: </a:t>
            </a:r>
            <a:br>
              <a:rPr lang="en-US" altLang="en-US" sz="4800" b="1" dirty="0" smtClean="0"/>
            </a:br>
            <a:r>
              <a:rPr lang="en-US" altLang="en-US" sz="4800" b="1" u="sng" dirty="0" smtClean="0">
                <a:solidFill>
                  <a:schemeClr val="tx1"/>
                </a:solidFill>
              </a:rPr>
              <a:t>The Suez Canal Crisis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782147"/>
            <a:ext cx="7137917" cy="5075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3600" dirty="0" smtClean="0"/>
              <a:t>The Suez Canal links the Mediterranean and Red Seas, an important shipping route 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In 1956 Egypt took over the canal from France and Britain.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The USSR declared support for </a:t>
            </a:r>
            <a:r>
              <a:rPr lang="en-US" altLang="en-US" sz="3600" dirty="0" err="1" smtClean="0"/>
              <a:t>Eygpt</a:t>
            </a:r>
            <a:r>
              <a:rPr lang="en-US" altLang="en-US" sz="3600" dirty="0" smtClean="0"/>
              <a:t> and </a:t>
            </a:r>
            <a:r>
              <a:rPr lang="en-US" altLang="en-US" sz="3600" dirty="0" err="1" smtClean="0"/>
              <a:t>Isreal</a:t>
            </a:r>
            <a:r>
              <a:rPr lang="en-US" altLang="en-US" sz="3600" dirty="0" smtClean="0"/>
              <a:t> declared support for F and B. The world was on the brink of war. </a:t>
            </a:r>
          </a:p>
        </p:txBody>
      </p:sp>
      <p:pic>
        <p:nvPicPr>
          <p:cNvPr id="10242" name="Picture 2" descr="http://mail.tankmuseum.org/asset_arena/image/ez/bovtm_su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55" y="774441"/>
            <a:ext cx="5130445" cy="26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pload.wikimedia.org/wikipedia/commons/d/d0/Port_Said_from_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54" y="3395428"/>
            <a:ext cx="5130445" cy="377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newsimg.bbc.co.uk/media/images/41916000/gif/_41916320_troop_move_map4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94334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newsimg.bbc.co.uk/media/images/41910000/gif/_41910888_strategic_import_map4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99151" cy="5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e-education.psu.edu/drupal6/files/egee120/lesson01/the-suez-cana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14" y="0"/>
            <a:ext cx="5278886" cy="58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blueprintforhistory.files.wordpress.com/2013/05/three-world-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7" y="0"/>
            <a:ext cx="10711543" cy="68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7949683" cy="245395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 smtClean="0"/>
              <a:t>Events of the Cold War #2: </a:t>
            </a:r>
            <a:br>
              <a:rPr lang="en-US" altLang="en-US" sz="4800" b="1" dirty="0" smtClean="0"/>
            </a:br>
            <a:r>
              <a:rPr lang="en-US" altLang="en-US" sz="4800" b="1" u="sng" dirty="0" smtClean="0">
                <a:solidFill>
                  <a:schemeClr val="tx1"/>
                </a:solidFill>
              </a:rPr>
              <a:t>The Suez Canal Crisis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1" y="1782147"/>
            <a:ext cx="12120465" cy="5075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800" dirty="0" smtClean="0"/>
              <a:t>Canadian </a:t>
            </a:r>
            <a:r>
              <a:rPr lang="en-US" altLang="en-US" sz="4800" dirty="0"/>
              <a:t>PM Lester Pearson proposed to the UN that an Emergency Force be sent to the Suez Canal to separate and mediate the rival armies of Egypt and </a:t>
            </a:r>
            <a:r>
              <a:rPr lang="en-US" altLang="en-US" sz="4800" dirty="0" smtClean="0"/>
              <a:t>Israel.</a:t>
            </a:r>
            <a:endParaRPr lang="en-US" altLang="en-US" sz="4800" dirty="0"/>
          </a:p>
          <a:p>
            <a:pPr>
              <a:lnSpc>
                <a:spcPct val="90000"/>
              </a:lnSpc>
            </a:pPr>
            <a:r>
              <a:rPr lang="en-US" altLang="en-US" sz="4800" dirty="0"/>
              <a:t>Lester Pearson won the Nobel Peace Prize in his efforts to defuse the conflict</a:t>
            </a:r>
          </a:p>
        </p:txBody>
      </p:sp>
    </p:spTree>
    <p:extLst>
      <p:ext uri="{BB962C8B-B14F-4D97-AF65-F5344CB8AC3E}">
        <p14:creationId xmlns:p14="http://schemas.microsoft.com/office/powerpoint/2010/main" val="17181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7949683" cy="167951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 smtClean="0"/>
              <a:t>Events of the Cold War #3: </a:t>
            </a:r>
            <a:br>
              <a:rPr lang="en-US" altLang="en-US" sz="4800" b="1" dirty="0" smtClean="0"/>
            </a:br>
            <a:r>
              <a:rPr lang="en-US" altLang="en-US" sz="4800" b="1" u="sng" dirty="0" smtClean="0">
                <a:solidFill>
                  <a:schemeClr val="tx1"/>
                </a:solidFill>
              </a:rPr>
              <a:t>Cuban Missile Crisis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1" y="1558213"/>
            <a:ext cx="7221895" cy="5299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4800" dirty="0"/>
          </a:p>
        </p:txBody>
      </p:sp>
      <p:pic>
        <p:nvPicPr>
          <p:cNvPr id="14338" name="Picture 2" descr="http://cubanmissilecrisissla.weebly.com/uploads/6/0/9/4/6094295/7272190.gif?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54" y="0"/>
            <a:ext cx="4422645" cy="30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microsites.jfklibrary.org/cmc/images/map-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35" y="3107093"/>
            <a:ext cx="6987936" cy="36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679510"/>
            <a:ext cx="7524936" cy="5075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800" dirty="0" smtClean="0"/>
              <a:t>In 1961 the United States gov’t authorized an invasion of Cuba by CIA trained Cuban exiles.</a:t>
            </a:r>
          </a:p>
          <a:p>
            <a:pPr>
              <a:lnSpc>
                <a:spcPct val="90000"/>
              </a:lnSpc>
            </a:pPr>
            <a:r>
              <a:rPr lang="en-US" altLang="en-US" sz="4800" dirty="0" smtClean="0"/>
              <a:t>This was a huge failure and gave Cuban leader Fidel Castro justification for his  anti-American stance</a:t>
            </a:r>
            <a:endParaRPr lang="en-US" altLang="en-US" sz="48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58621" y="529426"/>
            <a:ext cx="11504645" cy="5187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19900" b="1" dirty="0" smtClean="0">
                <a:solidFill>
                  <a:srgbClr val="7030A0"/>
                </a:solidFill>
              </a:rPr>
              <a:t>BAY OF PIGS</a:t>
            </a:r>
            <a:endParaRPr lang="en-US" altLang="en-US" sz="19900" b="1" u="sng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7949683" cy="167951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 smtClean="0"/>
              <a:t>Events of the Cold War #2: </a:t>
            </a:r>
            <a:br>
              <a:rPr lang="en-US" altLang="en-US" sz="4800" b="1" dirty="0" smtClean="0"/>
            </a:br>
            <a:r>
              <a:rPr lang="en-US" altLang="en-US" sz="4800" b="1" u="sng" dirty="0" smtClean="0">
                <a:solidFill>
                  <a:schemeClr val="tx1"/>
                </a:solidFill>
              </a:rPr>
              <a:t>Cuban Missile Crisis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1" y="1558213"/>
            <a:ext cx="7221895" cy="5299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4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679510"/>
            <a:ext cx="8313576" cy="51784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dirty="0" smtClean="0"/>
              <a:t>The USSR used this as an opportunity to increase their ties with Cuba.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In 1962 American spy planes spotted Soviet missile </a:t>
            </a:r>
            <a:r>
              <a:rPr lang="en-US" altLang="en-US" sz="4000" dirty="0"/>
              <a:t>s</a:t>
            </a:r>
            <a:r>
              <a:rPr lang="en-US" altLang="en-US" sz="4000" dirty="0" smtClean="0"/>
              <a:t>ilos in Cuba. 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This was grave news for the US as their response time to launched nuclear missiles went from 30 minutes to potentially only a few minutes. </a:t>
            </a:r>
            <a:endParaRPr lang="en-US" altLang="en-US" sz="4000" dirty="0"/>
          </a:p>
        </p:txBody>
      </p:sp>
      <p:pic>
        <p:nvPicPr>
          <p:cNvPr id="15362" name="Picture 2" descr="http://blogs.riverfronttimes.com/dailyrft/Missil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76" y="0"/>
            <a:ext cx="3878424" cy="40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notevenpast.org/wp-content/uploads/2014/06/5756323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56982" cy="70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19462" cy="8677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u="sng" dirty="0" smtClean="0">
                <a:solidFill>
                  <a:schemeClr val="tx1"/>
                </a:solidFill>
              </a:rPr>
              <a:t>Cuban Missile Crisis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1" y="1558213"/>
            <a:ext cx="7221895" cy="5299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4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" y="867747"/>
            <a:ext cx="7753740" cy="5999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100" b="1" dirty="0" smtClean="0">
                <a:solidFill>
                  <a:srgbClr val="7030A0"/>
                </a:solidFill>
              </a:rPr>
              <a:t>Peace was created when soviets promised to remove the missiles and the US promised not to invade Cuba.</a:t>
            </a:r>
          </a:p>
          <a:p>
            <a:pPr>
              <a:lnSpc>
                <a:spcPct val="90000"/>
              </a:lnSpc>
            </a:pPr>
            <a:r>
              <a:rPr lang="en-US" altLang="en-US" sz="4100" b="1" dirty="0" smtClean="0">
                <a:solidFill>
                  <a:srgbClr val="7030A0"/>
                </a:solidFill>
              </a:rPr>
              <a:t>Cuba has remained communist though in 2015 for the first time the United States has begun to recognize Cuba as a legitimate state. </a:t>
            </a:r>
            <a:endParaRPr lang="en-US" altLang="en-US" sz="4100" b="1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://mediad.publicbroadcasting.net/p/wfae/files/201306/cri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50" y="83976"/>
            <a:ext cx="4466253" cy="33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mapshop.com/classroom/HISTORY/US-History/37_Cuban_Missile_Crisis_19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5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d28wbuch0jlv7v.cloudfront.net/images/infografik/normal/chartoftheday_3653_the_countries_with_the_biggest_nuclear_arsenals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906"/>
            <a:ext cx="12192001" cy="79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65" y="-118192"/>
            <a:ext cx="10211492" cy="194698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</a:rPr>
              <a:t>President Kennedy</a:t>
            </a:r>
            <a:endParaRPr lang="en-US" sz="8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4" y="1479452"/>
            <a:ext cx="11237860" cy="524791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Elected as a Democrat</a:t>
            </a:r>
          </a:p>
          <a:p>
            <a:pPr marL="0" indent="0">
              <a:buNone/>
            </a:pPr>
            <a:r>
              <a:rPr lang="en-US" sz="4800" dirty="0" smtClean="0"/>
              <a:t>in 1961, Kennedy is </a:t>
            </a:r>
          </a:p>
          <a:p>
            <a:pPr marL="0" indent="0">
              <a:buNone/>
            </a:pPr>
            <a:r>
              <a:rPr lang="en-US" sz="4800" dirty="0" smtClean="0"/>
              <a:t>known as one of the </a:t>
            </a:r>
          </a:p>
          <a:p>
            <a:pPr marL="0" indent="0">
              <a:buNone/>
            </a:pPr>
            <a:r>
              <a:rPr lang="en-US" sz="4800" dirty="0" smtClean="0"/>
              <a:t>most famous US presidents</a:t>
            </a:r>
          </a:p>
          <a:p>
            <a:r>
              <a:rPr lang="en-US" sz="4800" dirty="0" smtClean="0"/>
              <a:t>He was heavily involved in the Cuban Missile Crisis soon after Election. </a:t>
            </a:r>
            <a:endParaRPr lang="en-US" sz="4800" dirty="0"/>
          </a:p>
        </p:txBody>
      </p:sp>
      <p:pic>
        <p:nvPicPr>
          <p:cNvPr id="4" name="Picture 2" descr="http://yknotworld.com/wp/wp-content/uploads/2014/09/JFK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51" y="1155993"/>
            <a:ext cx="5171166" cy="258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65" y="77755"/>
            <a:ext cx="10491411" cy="194698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</a:rPr>
              <a:t>President Kennedy</a:t>
            </a:r>
            <a:endParaRPr lang="en-US" sz="8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95" y="1563431"/>
            <a:ext cx="9222448" cy="524791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 1963 he was assassinated by Lee Harvey Oswald while driving down a Dallas street.  </a:t>
            </a:r>
          </a:p>
          <a:p>
            <a:r>
              <a:rPr lang="en-US" sz="4800" dirty="0" smtClean="0"/>
              <a:t>This event shocked the world.</a:t>
            </a:r>
          </a:p>
          <a:p>
            <a:r>
              <a:rPr lang="en-US" sz="4800" dirty="0" smtClean="0"/>
              <a:t>What events have “shocked” the world in your life?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48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ushistory.org/us/images/00010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64" y="3088436"/>
            <a:ext cx="12414890" cy="44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rwelltoday.com/jfkasknotalbu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64" y="-379785"/>
            <a:ext cx="12241764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" y="51867"/>
            <a:ext cx="3013785" cy="6610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John F. Kennedy Quick Facts:</a:t>
            </a:r>
          </a:p>
          <a:p>
            <a:pPr marL="0" indent="0">
              <a:buNone/>
            </a:pPr>
            <a:r>
              <a:rPr lang="en-US" sz="3200" b="1" dirty="0" smtClean="0"/>
              <a:t>-Youngest ever US President (44 years old)</a:t>
            </a:r>
          </a:p>
          <a:p>
            <a:pPr marL="0" indent="0">
              <a:buNone/>
            </a:pPr>
            <a:r>
              <a:rPr lang="en-US" sz="3200" b="1" dirty="0" smtClean="0"/>
              <a:t>- Youngest US President to die</a:t>
            </a:r>
          </a:p>
          <a:p>
            <a:pPr marL="0" indent="0">
              <a:buNone/>
            </a:pPr>
            <a:r>
              <a:rPr lang="en-US" sz="3200" b="1" dirty="0" smtClean="0"/>
              <a:t>- 4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US President to be killed in office </a:t>
            </a:r>
            <a:endParaRPr lang="en-US" sz="3200" b="1" dirty="0"/>
          </a:p>
        </p:txBody>
      </p:sp>
      <p:pic>
        <p:nvPicPr>
          <p:cNvPr id="2050" name="Picture 2" descr="http://darkroom.baltimoresun.com/wp-content/uploads/2012/09/AFP_Getty-150225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0" y="0"/>
            <a:ext cx="950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646" y="312168"/>
            <a:ext cx="12266645" cy="150876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Definitions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8" y="1899713"/>
            <a:ext cx="11656979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 smtClean="0"/>
              <a:t>Containment Policy:</a:t>
            </a:r>
            <a:r>
              <a:rPr lang="en-US" sz="4400" b="1" dirty="0" smtClean="0"/>
              <a:t> </a:t>
            </a:r>
            <a:r>
              <a:rPr lang="en-US" sz="3600" b="1" dirty="0" smtClean="0"/>
              <a:t>		</a:t>
            </a:r>
            <a:r>
              <a:rPr lang="en-US" sz="4400" b="1" dirty="0"/>
              <a:t> </a:t>
            </a:r>
            <a:r>
              <a:rPr lang="en-US" sz="4400" b="1" dirty="0" smtClean="0"/>
              <a:t>    </a:t>
            </a:r>
            <a:r>
              <a:rPr lang="en-US" sz="4400" b="1" u="sng" dirty="0" smtClean="0"/>
              <a:t>Domino Effect:</a:t>
            </a:r>
            <a:endParaRPr lang="en-US" sz="3600" b="1" u="sng" dirty="0"/>
          </a:p>
        </p:txBody>
      </p:sp>
      <p:pic>
        <p:nvPicPr>
          <p:cNvPr id="6146" name="Picture 2" descr="http://www.oldenburger.us/gary/docs/TheColdWar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24" y="2639537"/>
            <a:ext cx="3329816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 photo domino_the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03" y="2921471"/>
            <a:ext cx="6342449" cy="33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oneworldmanycultures.files.wordpress.com/2008/10/cimg1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89" y="-10361"/>
            <a:ext cx="9178212" cy="68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fc04.deviantart.net/fs44/f/2009/090/a/a/Vietnam_Jungle_by_Lemming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72936" cy="33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3.amazonaws.com/media.wbur.org/wordpress/9/files/2013/04/AP66010101767-624x4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8655"/>
            <a:ext cx="5206501" cy="34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commons/thumb/2/21/Flag_of_Vietnam.svg/2000px-Flag_of_Vietnam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18" y="4098902"/>
            <a:ext cx="4139682" cy="27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ak1.picdn.net/shutterstock/videos/1456288/preview/stock-footage-vietnam-text-with-fluttering-vietnamese-flag-anim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03" y="1017037"/>
            <a:ext cx="9038829" cy="506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80" y="77755"/>
            <a:ext cx="11891002" cy="1946988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Vietnam War 1954 - 1975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80" y="1236859"/>
            <a:ext cx="4921034" cy="548118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Vietnam was part of the French colony of INDOCHINA that also included Laos and Cambodia</a:t>
            </a:r>
            <a:endParaRPr lang="en-US" sz="4800" b="1" dirty="0"/>
          </a:p>
        </p:txBody>
      </p:sp>
      <p:pic>
        <p:nvPicPr>
          <p:cNvPr id="3074" name="Picture 2" descr="http://www.fasttrackteaching.com/burns/Unit_11_Cold_War/Unit11_map_Vietnam_ve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0" y="1817718"/>
            <a:ext cx="4604263" cy="4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80" y="77755"/>
            <a:ext cx="11891002" cy="1946988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Vietnam War 1954 - 1975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80" y="1236859"/>
            <a:ext cx="11676398" cy="548118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After WW2 the people of Indochina fought against France for freedom.</a:t>
            </a:r>
          </a:p>
          <a:p>
            <a:r>
              <a:rPr lang="en-US" sz="4800" b="1" dirty="0" smtClean="0"/>
              <a:t>In 1954 France was defeated in Vietnam by the army of the VIETMINH</a:t>
            </a:r>
          </a:p>
          <a:p>
            <a:r>
              <a:rPr lang="en-US" sz="4800" b="1" dirty="0" smtClean="0"/>
              <a:t>Vietnam divided into 2 parts, just like Korea had, a COMMUNIST north and “ANTI COMMUNIST” south. 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540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80" y="77755"/>
            <a:ext cx="11891002" cy="1946988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Vietnam War 1954 - 1975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80" y="1236859"/>
            <a:ext cx="11891002" cy="5481182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/>
              <a:t>In 1954 war broke out </a:t>
            </a:r>
            <a:r>
              <a:rPr lang="en-US" sz="4800" b="1" dirty="0" err="1" smtClean="0"/>
              <a:t>btwn</a:t>
            </a:r>
            <a:r>
              <a:rPr lang="en-US" sz="4800" b="1" dirty="0" smtClean="0"/>
              <a:t> the North – led by Ho Chi Minh and the  South – backed by the United States. </a:t>
            </a:r>
          </a:p>
          <a:p>
            <a:r>
              <a:rPr lang="en-US" sz="4800" b="1" dirty="0" smtClean="0"/>
              <a:t>Soon other Communist Countries began to support the North.</a:t>
            </a:r>
          </a:p>
          <a:p>
            <a:r>
              <a:rPr lang="en-US" sz="4800" b="1" dirty="0" smtClean="0"/>
              <a:t>The scale of the war was greatly underestimated at the beginning, yet neither side was willing to accept peace. </a:t>
            </a:r>
          </a:p>
        </p:txBody>
      </p:sp>
    </p:spTree>
    <p:extLst>
      <p:ext uri="{BB962C8B-B14F-4D97-AF65-F5344CB8AC3E}">
        <p14:creationId xmlns:p14="http://schemas.microsoft.com/office/powerpoint/2010/main" val="21078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80" y="77755"/>
            <a:ext cx="11891002" cy="1946988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Vietnam War 1954 - 1975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80" y="1236859"/>
            <a:ext cx="11891002" cy="5481182"/>
          </a:xfrm>
        </p:spPr>
        <p:txBody>
          <a:bodyPr>
            <a:normAutofit fontScale="92500"/>
          </a:bodyPr>
          <a:lstStyle/>
          <a:p>
            <a:r>
              <a:rPr lang="en-US" sz="4800" b="1" dirty="0" smtClean="0"/>
              <a:t>The war was heavily protested on the home front as casualties piled up and the war debt grew. </a:t>
            </a:r>
          </a:p>
          <a:p>
            <a:r>
              <a:rPr lang="en-US" sz="4800" b="1" dirty="0" smtClean="0"/>
              <a:t>By 1969 543,000 US troops were station in Vietnam. </a:t>
            </a:r>
          </a:p>
          <a:p>
            <a:r>
              <a:rPr lang="en-US" sz="4800" b="1" dirty="0" smtClean="0"/>
              <a:t>In the final stages of war the US dropped more bombs on North Vietnam than the combined amount of bombs from ALL sides during WW2. </a:t>
            </a:r>
          </a:p>
        </p:txBody>
      </p:sp>
    </p:spTree>
    <p:extLst>
      <p:ext uri="{BB962C8B-B14F-4D97-AF65-F5344CB8AC3E}">
        <p14:creationId xmlns:p14="http://schemas.microsoft.com/office/powerpoint/2010/main" val="11871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80" y="77755"/>
            <a:ext cx="11891002" cy="1946988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Vietnam War 1954 - 1975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1" y="1145297"/>
            <a:ext cx="8006356" cy="5495731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 peace treaty was signed in Paris in 1975 to re-draw the borders at the 18</a:t>
            </a:r>
            <a:r>
              <a:rPr lang="en-US" sz="4800" b="1" baseline="30000" dirty="0" smtClean="0"/>
              <a:t>th</a:t>
            </a:r>
            <a:r>
              <a:rPr lang="en-US" sz="4800" b="1" dirty="0" smtClean="0"/>
              <a:t> parallel. </a:t>
            </a:r>
          </a:p>
          <a:p>
            <a:r>
              <a:rPr lang="en-US" sz="4800" b="1" dirty="0" smtClean="0"/>
              <a:t>However once the US military left, the north fully invaded the south. </a:t>
            </a:r>
          </a:p>
        </p:txBody>
      </p:sp>
      <p:pic>
        <p:nvPicPr>
          <p:cNvPr id="12292" name="Picture 4" descr="http://www.mcallen.net/veterans/vietnamwar/wallsandstatues/images/historywalls/vietna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19" y="1145297"/>
            <a:ext cx="4139682" cy="31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ara-a-myers.wikispaces.com/file/view/7.jpeg/332072244/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18" y="4098212"/>
            <a:ext cx="4139683" cy="27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8" name="Picture 6" descr="http://remembrance2010.indev.com.au/uploads/gallery/2010/11/09/FJeg2vTq186WD900hJ0S-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11" y="-26988"/>
            <a:ext cx="6618125" cy="41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carryingthegun.files.wordpress.com/2012/04/fall-of-saig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6880412" cy="49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" y="93340"/>
            <a:ext cx="10911286" cy="13208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Vietnam War and Canada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59" y="1134222"/>
            <a:ext cx="10995262" cy="5173272"/>
          </a:xfrm>
        </p:spPr>
        <p:txBody>
          <a:bodyPr>
            <a:noAutofit/>
          </a:bodyPr>
          <a:lstStyle/>
          <a:p>
            <a:r>
              <a:rPr lang="en-US" sz="4000" dirty="0" smtClean="0"/>
              <a:t>Would Canadians in the 1970s have wanted to join the war?</a:t>
            </a:r>
          </a:p>
          <a:p>
            <a:r>
              <a:rPr lang="en-US" sz="4000" dirty="0" smtClean="0"/>
              <a:t>Did Canada send troops?</a:t>
            </a:r>
          </a:p>
          <a:p>
            <a:r>
              <a:rPr lang="en-US" sz="4000" dirty="0" smtClean="0"/>
              <a:t>What were Draft Dodgers? </a:t>
            </a:r>
          </a:p>
          <a:p>
            <a:r>
              <a:rPr lang="en-US" sz="4000" dirty="0" smtClean="0"/>
              <a:t>If you were an American Male aged 18 in 1970 would you be considered a coward for </a:t>
            </a:r>
            <a:r>
              <a:rPr lang="en-US" sz="4000" i="1" dirty="0" smtClean="0"/>
              <a:t>moving</a:t>
            </a:r>
            <a:r>
              <a:rPr lang="en-US" sz="4000" dirty="0" smtClean="0"/>
              <a:t> to Canada? Would the situation be different if you were 18 in 1954?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14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12192000" cy="150876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Cold War Propaganda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1965"/>
            <a:ext cx="4357396" cy="5026033"/>
          </a:xfrm>
        </p:spPr>
        <p:txBody>
          <a:bodyPr/>
          <a:lstStyle/>
          <a:p>
            <a:pPr algn="ctr"/>
            <a:r>
              <a:rPr lang="en-US" dirty="0"/>
              <a:t> </a:t>
            </a:r>
            <a:r>
              <a:rPr lang="en-US" sz="4400" b="1" dirty="0"/>
              <a:t>I</a:t>
            </a:r>
            <a:r>
              <a:rPr lang="en-US" sz="4400" b="1" dirty="0" smtClean="0"/>
              <a:t>deas</a:t>
            </a:r>
            <a:r>
              <a:rPr lang="en-US" sz="4400" b="1" dirty="0"/>
              <a:t>, facts, or allegations spread deliberately to further one's cause or to damage an opposing </a:t>
            </a:r>
            <a:r>
              <a:rPr lang="en-US" sz="4400" b="1" dirty="0" smtClean="0"/>
              <a:t>cause.</a:t>
            </a:r>
            <a:endParaRPr lang="en-US" sz="4400" b="1" dirty="0"/>
          </a:p>
        </p:txBody>
      </p:sp>
      <p:pic>
        <p:nvPicPr>
          <p:cNvPr id="5122" name="Picture 2" descr="http://jackiewhiting.net/Collab/ColdWar/Propaganda/falloutfarmP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45" y="1831966"/>
            <a:ext cx="4061214" cy="50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.webster-dictionary.org/wiki/b/b9/1988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8" y="1831967"/>
            <a:ext cx="3666019" cy="54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977" y="3789917"/>
            <a:ext cx="3565023" cy="291879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New York City</a:t>
            </a:r>
            <a:endParaRPr lang="en-US" sz="7200" b="1" dirty="0"/>
          </a:p>
        </p:txBody>
      </p:sp>
      <p:pic>
        <p:nvPicPr>
          <p:cNvPr id="5122" name="Picture 2" descr="http://www.henrileriche.com/wp-content/uploads/2014/11/unitednati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5322" cy="68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arm4.staticflickr.com/3552/3311542781_71fb3f4618_z.jpg?zz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22" y="0"/>
            <a:ext cx="5294596" cy="34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3837"/>
            <a:ext cx="3424335" cy="460118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7200" b="1" dirty="0" smtClean="0"/>
              <a:t>Canada and the United Nations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93706" y="-1"/>
            <a:ext cx="8472196" cy="675536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5400" b="1" dirty="0" smtClean="0"/>
              <a:t>In April 1945 the UN was created. It had 4 </a:t>
            </a:r>
            <a:r>
              <a:rPr lang="en-US" altLang="en-US" sz="5400" b="1" u="sng" dirty="0" smtClean="0"/>
              <a:t>Mandates</a:t>
            </a:r>
            <a:r>
              <a:rPr lang="en-US" altLang="en-US" sz="5400" b="1" dirty="0" smtClean="0"/>
              <a:t>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5400" b="1" dirty="0" smtClean="0">
                <a:solidFill>
                  <a:srgbClr val="FF0000"/>
                </a:solidFill>
              </a:rPr>
              <a:t>1) Maintain world Peace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5400" b="1" dirty="0" smtClean="0">
                <a:solidFill>
                  <a:srgbClr val="FF0000"/>
                </a:solidFill>
              </a:rPr>
              <a:t>2) Encourage Cooperation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5400" b="1" dirty="0" smtClean="0">
                <a:solidFill>
                  <a:srgbClr val="FF0000"/>
                </a:solidFill>
              </a:rPr>
              <a:t>3) Defend Human Rights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5400" b="1" dirty="0" smtClean="0">
                <a:solidFill>
                  <a:srgbClr val="FF0000"/>
                </a:solidFill>
              </a:rPr>
              <a:t>4) Improve Standards of Living </a:t>
            </a:r>
          </a:p>
        </p:txBody>
      </p:sp>
    </p:spTree>
    <p:extLst>
      <p:ext uri="{BB962C8B-B14F-4D97-AF65-F5344CB8AC3E}">
        <p14:creationId xmlns:p14="http://schemas.microsoft.com/office/powerpoint/2010/main" val="9264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3837"/>
            <a:ext cx="3424335" cy="460118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11500" b="1" dirty="0" smtClean="0"/>
              <a:t>UN vs LON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516086" y="-1"/>
            <a:ext cx="8249816" cy="6755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400" b="1" dirty="0" smtClean="0">
                <a:solidFill>
                  <a:srgbClr val="FF0000"/>
                </a:solidFill>
              </a:rPr>
              <a:t>UN had the ability to raise a military force.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400" b="1" dirty="0" smtClean="0">
                <a:solidFill>
                  <a:srgbClr val="FF0000"/>
                </a:solidFill>
              </a:rPr>
              <a:t>United States and USSR Joined right away.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400" b="1" dirty="0" smtClean="0">
                <a:solidFill>
                  <a:srgbClr val="FF0000"/>
                </a:solidFill>
              </a:rPr>
              <a:t>Security Council (China, USA, USSR, Britain, France)</a:t>
            </a:r>
            <a:r>
              <a:rPr lang="en-US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en-US" sz="5400" b="1" dirty="0" smtClean="0">
                <a:solidFill>
                  <a:srgbClr val="FF0000"/>
                </a:solidFill>
              </a:rPr>
              <a:t>have veto powers. </a:t>
            </a:r>
          </a:p>
        </p:txBody>
      </p:sp>
    </p:spTree>
    <p:extLst>
      <p:ext uri="{BB962C8B-B14F-4D97-AF65-F5344CB8AC3E}">
        <p14:creationId xmlns:p14="http://schemas.microsoft.com/office/powerpoint/2010/main" val="33483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3837"/>
            <a:ext cx="3424335" cy="460118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7200" b="1" dirty="0" smtClean="0"/>
              <a:t>Canada and the United Nations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731171" y="357354"/>
            <a:ext cx="7749235" cy="633494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4000" b="1" dirty="0"/>
              <a:t>Canada has always been very supportive of the UN (Canadian John Humphrey - key role in drafting UN Charter)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000" b="1" dirty="0" smtClean="0"/>
              <a:t>Peace-keeping </a:t>
            </a:r>
            <a:r>
              <a:rPr lang="en-US" altLang="en-US" sz="4000" b="1" dirty="0"/>
              <a:t>missions include Korea, Suez Crises, Somalia, Rwanda, and Afghanistan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000" b="1" dirty="0"/>
              <a:t>Canada has aided refugees from war or natural disasters and worked on development projects in various countries</a:t>
            </a:r>
          </a:p>
        </p:txBody>
      </p:sp>
    </p:spTree>
    <p:extLst>
      <p:ext uri="{BB962C8B-B14F-4D97-AF65-F5344CB8AC3E}">
        <p14:creationId xmlns:p14="http://schemas.microsoft.com/office/powerpoint/2010/main" val="6045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890" y="-126124"/>
            <a:ext cx="5895017" cy="216513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</a:rPr>
              <a:t>Nuclear “Proliferation”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856" y="1948615"/>
            <a:ext cx="7567448" cy="6097054"/>
          </a:xfrm>
        </p:spPr>
        <p:txBody>
          <a:bodyPr>
            <a:noAutofit/>
          </a:bodyPr>
          <a:lstStyle/>
          <a:p>
            <a:r>
              <a:rPr lang="en-US" sz="3600" dirty="0" smtClean="0"/>
              <a:t>1949 the Soviets detonate their first Atomic Bomb</a:t>
            </a:r>
          </a:p>
          <a:p>
            <a:r>
              <a:rPr lang="en-US" sz="3600" dirty="0" smtClean="0"/>
              <a:t>1952 the US detonates a Hydrogen Bomb or “Super bomb” </a:t>
            </a:r>
          </a:p>
          <a:p>
            <a:r>
              <a:rPr lang="en-US" sz="3600" dirty="0" smtClean="0"/>
              <a:t>1955 USSR detonates a Hydrogen bomb: potential destruction of the world now on the table.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28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Widescreen</PresentationFormat>
  <Paragraphs>91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 3</vt:lpstr>
      <vt:lpstr>Office Theme</vt:lpstr>
      <vt:lpstr>The cold war</vt:lpstr>
      <vt:lpstr>PowerPoint Presentation</vt:lpstr>
      <vt:lpstr>Definitions</vt:lpstr>
      <vt:lpstr>Cold War Propaganda</vt:lpstr>
      <vt:lpstr>PowerPoint Presentation</vt:lpstr>
      <vt:lpstr>Canada and the United Nations</vt:lpstr>
      <vt:lpstr>UN vs LON</vt:lpstr>
      <vt:lpstr>Canada and the United Nations</vt:lpstr>
      <vt:lpstr>Nuclear “Proliferation”</vt:lpstr>
      <vt:lpstr>Nato vs The Warsaw Pact. Cold War Kicks off  </vt:lpstr>
      <vt:lpstr>PowerPoint Presentation</vt:lpstr>
      <vt:lpstr>PowerPoint Presentation</vt:lpstr>
      <vt:lpstr>The “Arms Race”</vt:lpstr>
      <vt:lpstr>Events of the Cold  War #1:  The Korean War</vt:lpstr>
      <vt:lpstr>PowerPoint Presentation</vt:lpstr>
      <vt:lpstr>PowerPoint Presentation</vt:lpstr>
      <vt:lpstr>Events of the Cold War #2:  The Suez Canal Crisis</vt:lpstr>
      <vt:lpstr>PowerPoint Presentation</vt:lpstr>
      <vt:lpstr>PowerPoint Presentation</vt:lpstr>
      <vt:lpstr>Events of the Cold War #2:  The Suez Canal Crisis</vt:lpstr>
      <vt:lpstr>Events of the Cold War #3:  Cuban Missile Crisis</vt:lpstr>
      <vt:lpstr>Events of the Cold War #2:  Cuban Missile Crisis</vt:lpstr>
      <vt:lpstr>Cuban Missile Crisis</vt:lpstr>
      <vt:lpstr>PowerPoint Presentation</vt:lpstr>
      <vt:lpstr>PowerPoint Presentation</vt:lpstr>
      <vt:lpstr>President Kennedy</vt:lpstr>
      <vt:lpstr>President Kennedy</vt:lpstr>
      <vt:lpstr>PowerPoint Presentation</vt:lpstr>
      <vt:lpstr>PowerPoint Presentation</vt:lpstr>
      <vt:lpstr>PowerPoint Presentation</vt:lpstr>
      <vt:lpstr>Vietnam War 1954 - 1975</vt:lpstr>
      <vt:lpstr>Vietnam War 1954 - 1975</vt:lpstr>
      <vt:lpstr>Vietnam War 1954 - 1975</vt:lpstr>
      <vt:lpstr>Vietnam War 1954 - 1975</vt:lpstr>
      <vt:lpstr>Vietnam War 1954 - 1975</vt:lpstr>
      <vt:lpstr>PowerPoint Presentation</vt:lpstr>
      <vt:lpstr>Vietnam War and Canada</vt:lpstr>
    </vt:vector>
  </TitlesOfParts>
  <Company>North Vancouver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Martin</dc:creator>
  <cp:lastModifiedBy>Vincent Martin</cp:lastModifiedBy>
  <cp:revision>3</cp:revision>
  <dcterms:created xsi:type="dcterms:W3CDTF">2019-07-25T19:23:28Z</dcterms:created>
  <dcterms:modified xsi:type="dcterms:W3CDTF">2019-07-25T19:25:58Z</dcterms:modified>
</cp:coreProperties>
</file>